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7" r:id="rId4"/>
    <p:sldId id="304" r:id="rId5"/>
    <p:sldId id="258" r:id="rId6"/>
    <p:sldId id="290" r:id="rId7"/>
    <p:sldId id="288" r:id="rId8"/>
    <p:sldId id="323" r:id="rId9"/>
    <p:sldId id="329" r:id="rId10"/>
    <p:sldId id="333" r:id="rId11"/>
    <p:sldId id="308" r:id="rId12"/>
    <p:sldId id="334" r:id="rId13"/>
    <p:sldId id="309" r:id="rId14"/>
    <p:sldId id="310" r:id="rId15"/>
    <p:sldId id="335" r:id="rId16"/>
    <p:sldId id="336" r:id="rId17"/>
    <p:sldId id="311" r:id="rId18"/>
    <p:sldId id="337" r:id="rId19"/>
    <p:sldId id="312" r:id="rId20"/>
    <p:sldId id="338" r:id="rId21"/>
    <p:sldId id="313" r:id="rId22"/>
    <p:sldId id="331" r:id="rId23"/>
    <p:sldId id="332" r:id="rId24"/>
    <p:sldId id="301" r:id="rId25"/>
    <p:sldId id="325" r:id="rId26"/>
    <p:sldId id="330" r:id="rId27"/>
    <p:sldId id="314" r:id="rId28"/>
    <p:sldId id="316" r:id="rId29"/>
    <p:sldId id="322" r:id="rId30"/>
    <p:sldId id="317" r:id="rId31"/>
    <p:sldId id="320" r:id="rId32"/>
    <p:sldId id="321" r:id="rId33"/>
    <p:sldId id="305" r:id="rId34"/>
    <p:sldId id="327" r:id="rId35"/>
    <p:sldId id="326" r:id="rId36"/>
    <p:sldId id="328" r:id="rId37"/>
    <p:sldId id="303" r:id="rId38"/>
  </p:sldIdLst>
  <p:sldSz cx="12192000" cy="6858000"/>
  <p:notesSz cx="6858000" cy="9144000"/>
  <p:embeddedFontLst>
    <p:embeddedFont>
      <p:font typeface="DX경필명조B" panose="02010606000101010101" pitchFamily="2" charset="-127"/>
      <p:regular r:id="rId39"/>
    </p:embeddedFont>
    <p:embeddedFont>
      <p:font typeface="HS봄바람체 2.0" panose="00000503030000020004" pitchFamily="2" charset="-127"/>
      <p:regular r:id="rId40"/>
    </p:embeddedFont>
    <p:embeddedFont>
      <p:font typeface="KoPubWorld돋움체 Bold" panose="00000800000000000000" pitchFamily="2" charset="-127"/>
      <p:bold r:id="rId41"/>
    </p:embeddedFont>
    <p:embeddedFont>
      <p:font typeface="Vladimir Script" panose="03050402040407070305" pitchFamily="66" charset="0"/>
      <p:regular r:id="rId42"/>
    </p:embeddedFont>
    <p:embeddedFont>
      <p:font typeface="나눔스퀘어 ExtraBold" panose="020B0600000101010101" pitchFamily="50" charset="-127"/>
      <p:bold r:id="rId43"/>
    </p:embeddedFont>
    <p:embeddedFont>
      <p:font typeface="나눔스퀘어OTF ExtraBold" panose="020B0600000101010101" pitchFamily="34" charset="-127"/>
      <p:bold r:id="rId44"/>
    </p:embeddedFont>
    <p:embeddedFont>
      <p:font typeface="나눔스퀘어OTF Light" panose="020B0600000101010101" pitchFamily="34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함초롬바탕" panose="02030604000101010101" pitchFamily="18" charset="-127"/>
      <p:regular r:id="rId48"/>
      <p:bold r:id="rId4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BBE"/>
    <a:srgbClr val="AFBFD8"/>
    <a:srgbClr val="A75E66"/>
    <a:srgbClr val="8F4352"/>
    <a:srgbClr val="954E55"/>
    <a:srgbClr val="232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94660"/>
  </p:normalViewPr>
  <p:slideViewPr>
    <p:cSldViewPr snapToGrid="0">
      <p:cViewPr varScale="1">
        <p:scale>
          <a:sx n="85" d="100"/>
          <a:sy n="85" d="100"/>
        </p:scale>
        <p:origin x="2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7657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371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035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2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23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2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08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296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50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379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0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5C29A-AE56-4C07-8CF5-45089F14CBA1}" type="datetimeFigureOut">
              <a:rPr lang="ko-KR" altLang="en-US" smtClean="0"/>
              <a:t>2024-02-06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72D1A4-6EB9-4500-80BB-479E62A61D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482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7" Type="http://schemas.microsoft.com/office/2007/relationships/hdphoto" Target="../media/hdphoto1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84.PNG"/><Relationship Id="rId5" Type="http://schemas.openxmlformats.org/officeDocument/2006/relationships/image" Target="../media/image79.png"/><Relationship Id="rId10" Type="http://schemas.openxmlformats.org/officeDocument/2006/relationships/image" Target="../media/image83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korea_map.html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tmap.co.kr/static/trendmap_2020/tmap-trend/3-03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" TargetMode="External"/><Relationship Id="rId13" Type="http://schemas.openxmlformats.org/officeDocument/2006/relationships/hyperlink" Target="https://www.tmap.co.kr/static/trendmap_2020/tmap-trend/3-03.html" TargetMode="External"/><Relationship Id="rId3" Type="http://schemas.openxmlformats.org/officeDocument/2006/relationships/hyperlink" Target="http://www.kjdaily.com/article.php?aid=1706927326621520054" TargetMode="External"/><Relationship Id="rId7" Type="http://schemas.openxmlformats.org/officeDocument/2006/relationships/hyperlink" Target="https://pixabay.com/ko/" TargetMode="External"/><Relationship Id="rId12" Type="http://schemas.openxmlformats.org/officeDocument/2006/relationships/image" Target="../media/image110.png"/><Relationship Id="rId2" Type="http://schemas.openxmlformats.org/officeDocument/2006/relationships/hyperlink" Target="https://www.ohmynews.com/NWS_Web/Series/series_premium_pg.aspx?CNTN_CD=A0002999329&amp;CMPT_CD=P0010&amp;utm_source=naver&amp;utm_medium=newsearch&amp;utm_campaign=naver_new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nsplash.com/ko" TargetMode="External"/><Relationship Id="rId11" Type="http://schemas.openxmlformats.org/officeDocument/2006/relationships/image" Target="../media/image109.png"/><Relationship Id="rId5" Type="http://schemas.openxmlformats.org/officeDocument/2006/relationships/hyperlink" Target="https://www.namdonews.com/news/articleView.html?idxno=756897" TargetMode="External"/><Relationship Id="rId10" Type="http://schemas.openxmlformats.org/officeDocument/2006/relationships/image" Target="../media/image108.png"/><Relationship Id="rId4" Type="http://schemas.openxmlformats.org/officeDocument/2006/relationships/hyperlink" Target="https://www.asiatoday.co.kr/view.php?key=20240131010018613" TargetMode="External"/><Relationship Id="rId9" Type="http://schemas.openxmlformats.org/officeDocument/2006/relationships/image" Target="../media/image107.png"/><Relationship Id="rId14" Type="http://schemas.openxmlformats.org/officeDocument/2006/relationships/hyperlink" Target="https://stat.kosis.kr/nsibsHtmlSvc/fileView/FileStbl/fileStblView.do?in_org_id=113&amp;in_tbl_id=DT_113005_FILE2022&amp;tab_yn=N&amp;conn_path=MT_ZTITL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1372" y="1510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겉표지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596" r="389"/>
          <a:stretch/>
        </p:blipFill>
        <p:spPr>
          <a:xfrm>
            <a:off x="0" y="0"/>
            <a:ext cx="12192000" cy="688702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5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57246B4-6348-877D-03E7-41BEF312D165}"/>
              </a:ext>
            </a:extLst>
          </p:cNvPr>
          <p:cNvSpPr/>
          <p:nvPr/>
        </p:nvSpPr>
        <p:spPr>
          <a:xfrm>
            <a:off x="0" y="-29518"/>
            <a:ext cx="12192000" cy="6887029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56319" y="2198253"/>
            <a:ext cx="802976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latin typeface="Vladimir Script" panose="03050402040407070305" pitchFamily="66" charset="0"/>
                <a:ea typeface="HS봄바람체 2.0" panose="00000503030000020004" pitchFamily="2" charset="-127"/>
              </a:rPr>
              <a:t>Travel  Korea</a:t>
            </a:r>
            <a:endParaRPr lang="ko-KR" altLang="en-US" sz="13000" dirty="0">
              <a:solidFill>
                <a:schemeClr val="bg1"/>
              </a:solidFill>
              <a:latin typeface="Vladimir Script" panose="03050402040407070305" pitchFamily="66" charset="0"/>
              <a:ea typeface="HS봄바람체 2.0" panose="0000050303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A23005-C3F5-0E54-04A8-95471A0F163D}"/>
              </a:ext>
            </a:extLst>
          </p:cNvPr>
          <p:cNvSpPr txBox="1"/>
          <p:nvPr/>
        </p:nvSpPr>
        <p:spPr>
          <a:xfrm>
            <a:off x="3659953" y="2018342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월별 데이터를 활용한 계절별 전국 관광지 안내</a:t>
            </a:r>
            <a:endParaRPr lang="en-US" altLang="ko-KR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142DB5C-0083-6C25-1C23-AFF15C77DDF6}"/>
              </a:ext>
            </a:extLst>
          </p:cNvPr>
          <p:cNvCxnSpPr/>
          <p:nvPr/>
        </p:nvCxnSpPr>
        <p:spPr>
          <a:xfrm>
            <a:off x="2949388" y="1799807"/>
            <a:ext cx="63111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1375E56-4725-3D04-D5DF-EE89AAE13ECA}"/>
              </a:ext>
            </a:extLst>
          </p:cNvPr>
          <p:cNvCxnSpPr/>
          <p:nvPr/>
        </p:nvCxnSpPr>
        <p:spPr>
          <a:xfrm>
            <a:off x="2949388" y="4262183"/>
            <a:ext cx="63111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557E15-4DEA-C419-DEAE-54BC06F3457E}"/>
              </a:ext>
            </a:extLst>
          </p:cNvPr>
          <p:cNvSpPr txBox="1"/>
          <p:nvPr/>
        </p:nvSpPr>
        <p:spPr>
          <a:xfrm>
            <a:off x="4098535" y="4305893"/>
            <a:ext cx="4097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팀 전국구 최희정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김윤식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배연주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이건희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이민경 </a:t>
            </a:r>
          </a:p>
        </p:txBody>
      </p:sp>
    </p:spTree>
    <p:extLst>
      <p:ext uri="{BB962C8B-B14F-4D97-AF65-F5344CB8AC3E}">
        <p14:creationId xmlns:p14="http://schemas.microsoft.com/office/powerpoint/2010/main" val="1982276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33E61-129D-83D4-D270-252E9DC72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91CFEE2-A6DD-95DE-948D-A8AA06524419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023304-9995-0AEC-BCFC-761B87C2C498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A1E92-6640-F729-844C-FB0001459345}"/>
              </a:ext>
            </a:extLst>
          </p:cNvPr>
          <p:cNvSpPr txBox="1"/>
          <p:nvPr/>
        </p:nvSpPr>
        <p:spPr>
          <a:xfrm>
            <a:off x="1756842" y="3826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수도권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서울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인천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5EB5AEA-8FCB-9363-9EDA-74822F6C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8803" y="895419"/>
            <a:ext cx="8454393" cy="572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00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CCF1C-CBDB-B18B-14EF-8DD97AD6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연결선: 꺾임 15">
            <a:extLst>
              <a:ext uri="{FF2B5EF4-FFF2-40B4-BE49-F238E27FC236}">
                <a16:creationId xmlns:a16="http://schemas.microsoft.com/office/drawing/2014/main" id="{E098A8A5-A4D6-4FB1-5F19-6EEF5E1C71FA}"/>
              </a:ext>
            </a:extLst>
          </p:cNvPr>
          <p:cNvCxnSpPr/>
          <p:nvPr/>
        </p:nvCxnSpPr>
        <p:spPr>
          <a:xfrm rot="10800000">
            <a:off x="3739320" y="1836490"/>
            <a:ext cx="1615440" cy="609600"/>
          </a:xfrm>
          <a:prstGeom prst="bentConnector3">
            <a:avLst>
              <a:gd name="adj1" fmla="val 314"/>
            </a:avLst>
          </a:prstGeom>
          <a:ln w="19050">
            <a:solidFill>
              <a:srgbClr val="BCCE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DF99C6-7A74-E3B3-9149-46C09745E7C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45E1CD-B507-CDFC-49D5-97A249DCA231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E868F-6BC5-15F7-823C-46C01F998648}"/>
              </a:ext>
            </a:extLst>
          </p:cNvPr>
          <p:cNvSpPr txBox="1"/>
          <p:nvPr/>
        </p:nvSpPr>
        <p:spPr>
          <a:xfrm>
            <a:off x="1756842" y="3826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수도권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서울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인천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" y="1057540"/>
            <a:ext cx="4160804" cy="1906181"/>
          </a:xfrm>
          <a:prstGeom prst="rect">
            <a:avLst/>
          </a:prstGeom>
        </p:spPr>
      </p:pic>
      <p:cxnSp>
        <p:nvCxnSpPr>
          <p:cNvPr id="10" name="연결선: 꺾임 26">
            <a:extLst>
              <a:ext uri="{FF2B5EF4-FFF2-40B4-BE49-F238E27FC236}">
                <a16:creationId xmlns:a16="http://schemas.microsoft.com/office/drawing/2014/main" id="{A50249EC-C249-772A-5A15-7CE1927B0F73}"/>
              </a:ext>
            </a:extLst>
          </p:cNvPr>
          <p:cNvCxnSpPr/>
          <p:nvPr/>
        </p:nvCxnSpPr>
        <p:spPr>
          <a:xfrm flipV="1">
            <a:off x="6481383" y="1836490"/>
            <a:ext cx="2095500" cy="525780"/>
          </a:xfrm>
          <a:prstGeom prst="bentConnector3">
            <a:avLst>
              <a:gd name="adj1" fmla="val -182"/>
            </a:avLst>
          </a:prstGeom>
          <a:ln w="19050">
            <a:solidFill>
              <a:srgbClr val="BCCE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29">
            <a:extLst>
              <a:ext uri="{FF2B5EF4-FFF2-40B4-BE49-F238E27FC236}">
                <a16:creationId xmlns:a16="http://schemas.microsoft.com/office/drawing/2014/main" id="{6E92FA6E-F458-05E6-CD4A-C2C77F04AFBE}"/>
              </a:ext>
            </a:extLst>
          </p:cNvPr>
          <p:cNvCxnSpPr>
            <a:cxnSpLocks/>
          </p:cNvCxnSpPr>
          <p:nvPr/>
        </p:nvCxnSpPr>
        <p:spPr>
          <a:xfrm>
            <a:off x="6553797" y="4612127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rgbClr val="BCCE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24">
            <a:extLst>
              <a:ext uri="{FF2B5EF4-FFF2-40B4-BE49-F238E27FC236}">
                <a16:creationId xmlns:a16="http://schemas.microsoft.com/office/drawing/2014/main" id="{EFF51B97-7863-3762-1D98-B8BC29E581D9}"/>
              </a:ext>
            </a:extLst>
          </p:cNvPr>
          <p:cNvCxnSpPr/>
          <p:nvPr/>
        </p:nvCxnSpPr>
        <p:spPr>
          <a:xfrm flipV="1">
            <a:off x="3510206" y="4680651"/>
            <a:ext cx="3043591" cy="1577396"/>
          </a:xfrm>
          <a:prstGeom prst="bentConnector3">
            <a:avLst/>
          </a:prstGeom>
          <a:ln w="19050">
            <a:solidFill>
              <a:srgbClr val="BCCE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32" y="2743218"/>
            <a:ext cx="619125" cy="9525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175" y="2888250"/>
            <a:ext cx="800100" cy="116205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495" y="2181195"/>
            <a:ext cx="5041200" cy="30290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" y="4711131"/>
            <a:ext cx="4653781" cy="1938641"/>
          </a:xfrm>
          <a:prstGeom prst="rect">
            <a:avLst/>
          </a:prstGeom>
        </p:spPr>
      </p:pic>
      <p:pic>
        <p:nvPicPr>
          <p:cNvPr id="17" name="그림 16" descr="텍스트, 상징, 화이트이(가) 표시된 사진&#10;&#10;자동 생성된 설명">
            <a:extLst>
              <a:ext uri="{FF2B5EF4-FFF2-40B4-BE49-F238E27FC236}">
                <a16:creationId xmlns:a16="http://schemas.microsoft.com/office/drawing/2014/main" id="{9256F41D-E5CF-244F-DBA2-AE3AB1CCC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623" y="3600041"/>
            <a:ext cx="558992" cy="811869"/>
          </a:xfrm>
          <a:prstGeom prst="rect">
            <a:avLst/>
          </a:prstGeom>
        </p:spPr>
      </p:pic>
      <p:pic>
        <p:nvPicPr>
          <p:cNvPr id="19" name="그림 18" descr="텍스트, 로고, 상징, 화이트이(가) 표시된 사진&#10;&#10;자동 생성된 설명">
            <a:extLst>
              <a:ext uri="{FF2B5EF4-FFF2-40B4-BE49-F238E27FC236}">
                <a16:creationId xmlns:a16="http://schemas.microsoft.com/office/drawing/2014/main" id="{8125A6FB-B3E0-4486-2AE7-4FB1BB0A1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12" y="2848265"/>
            <a:ext cx="482564" cy="7424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5DDFC2-B4C7-0339-756A-BA24976A333A}"/>
              </a:ext>
            </a:extLst>
          </p:cNvPr>
          <p:cNvSpPr txBox="1"/>
          <p:nvPr/>
        </p:nvSpPr>
        <p:spPr>
          <a:xfrm>
            <a:off x="6558379" y="361516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3230CA-B04C-409F-31A7-76E66876C31F}"/>
              </a:ext>
            </a:extLst>
          </p:cNvPr>
          <p:cNvSpPr txBox="1"/>
          <p:nvPr/>
        </p:nvSpPr>
        <p:spPr>
          <a:xfrm>
            <a:off x="6499959" y="4288926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3837CF-177B-E601-7EAE-1F944B4CA87B}"/>
              </a:ext>
            </a:extLst>
          </p:cNvPr>
          <p:cNvSpPr txBox="1"/>
          <p:nvPr/>
        </p:nvSpPr>
        <p:spPr>
          <a:xfrm>
            <a:off x="5780530" y="399856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3C0F22-0949-D68D-4DD4-01E745F25705}"/>
              </a:ext>
            </a:extLst>
          </p:cNvPr>
          <p:cNvSpPr txBox="1"/>
          <p:nvPr/>
        </p:nvSpPr>
        <p:spPr>
          <a:xfrm>
            <a:off x="5678138" y="3545187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B6AD4E-D57F-36B7-E3B0-30E5B05AB8A6}"/>
              </a:ext>
            </a:extLst>
          </p:cNvPr>
          <p:cNvSpPr txBox="1"/>
          <p:nvPr/>
        </p:nvSpPr>
        <p:spPr>
          <a:xfrm>
            <a:off x="5678138" y="3705397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40" y="787190"/>
            <a:ext cx="4200390" cy="1938641"/>
          </a:xfrm>
          <a:prstGeom prst="rect">
            <a:avLst/>
          </a:prstGeom>
        </p:spPr>
      </p:pic>
      <p:pic>
        <p:nvPicPr>
          <p:cNvPr id="28" name="그림 27" descr="텍스트, 폰트, 도표, 지도이(가) 표시된 사진&#10;&#10;자동 생성된 설명">
            <a:extLst>
              <a:ext uri="{FF2B5EF4-FFF2-40B4-BE49-F238E27FC236}">
                <a16:creationId xmlns:a16="http://schemas.microsoft.com/office/drawing/2014/main" id="{5F11F2A9-699E-2314-071B-DBED114A4D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787" y="382644"/>
            <a:ext cx="1733968" cy="2700035"/>
          </a:xfrm>
          <a:prstGeom prst="rect">
            <a:avLst/>
          </a:prstGeom>
        </p:spPr>
      </p:pic>
      <p:pic>
        <p:nvPicPr>
          <p:cNvPr id="26" name="그림 25" descr="텍스트, 폰트, 지도, 디자인이(가) 표시된 사진&#10;&#10;자동 생성된 설명">
            <a:extLst>
              <a:ext uri="{FF2B5EF4-FFF2-40B4-BE49-F238E27FC236}">
                <a16:creationId xmlns:a16="http://schemas.microsoft.com/office/drawing/2014/main" id="{3134693B-F50D-8435-CB47-F4528F5720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726" y="251012"/>
            <a:ext cx="1911274" cy="29280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240" y="4808263"/>
            <a:ext cx="4387999" cy="193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3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BF11C-41A4-CC0D-C814-C4A4547FE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CF39EAD-9D53-67AD-4EE2-278E67522335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C2A52-765C-F817-0215-260ACE927C34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850AF-DAF7-C90F-50B8-DBBB7276300B}"/>
              </a:ext>
            </a:extLst>
          </p:cNvPr>
          <p:cNvSpPr txBox="1"/>
          <p:nvPr/>
        </p:nvSpPr>
        <p:spPr>
          <a:xfrm>
            <a:off x="1756842" y="382644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강원도</a:t>
            </a:r>
          </a:p>
        </p:txBody>
      </p:sp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BB6E1263-8E48-42A5-21DA-9DB710FC4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8" y="895419"/>
            <a:ext cx="8377343" cy="57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9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DA9F7-D28E-02CB-6080-DF79371EA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CF561578-2C84-9F52-9837-A815052F9A21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EF11AE-36D1-6366-B305-852321E5BC3C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F2A68-BD59-7FC1-AD75-37E8B3563A3D}"/>
              </a:ext>
            </a:extLst>
          </p:cNvPr>
          <p:cNvSpPr txBox="1"/>
          <p:nvPr/>
        </p:nvSpPr>
        <p:spPr>
          <a:xfrm>
            <a:off x="1756842" y="382644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강원도</a:t>
            </a:r>
          </a:p>
        </p:txBody>
      </p:sp>
      <p:cxnSp>
        <p:nvCxnSpPr>
          <p:cNvPr id="12" name="연결선: 꺾임 15">
            <a:extLst>
              <a:ext uri="{FF2B5EF4-FFF2-40B4-BE49-F238E27FC236}">
                <a16:creationId xmlns:a16="http://schemas.microsoft.com/office/drawing/2014/main" id="{E098A8A5-A4D6-4FB1-5F19-6EEF5E1C71FA}"/>
              </a:ext>
            </a:extLst>
          </p:cNvPr>
          <p:cNvCxnSpPr/>
          <p:nvPr/>
        </p:nvCxnSpPr>
        <p:spPr>
          <a:xfrm rot="10800000">
            <a:off x="3404300" y="1837830"/>
            <a:ext cx="1615440" cy="609600"/>
          </a:xfrm>
          <a:prstGeom prst="bentConnector3">
            <a:avLst>
              <a:gd name="adj1" fmla="val 314"/>
            </a:avLst>
          </a:prstGeom>
          <a:ln w="19050">
            <a:solidFill>
              <a:srgbClr val="A0D2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24">
            <a:extLst>
              <a:ext uri="{FF2B5EF4-FFF2-40B4-BE49-F238E27FC236}">
                <a16:creationId xmlns:a16="http://schemas.microsoft.com/office/drawing/2014/main" id="{EFF51B97-7863-3762-1D98-B8BC29E581D9}"/>
              </a:ext>
            </a:extLst>
          </p:cNvPr>
          <p:cNvCxnSpPr/>
          <p:nvPr/>
        </p:nvCxnSpPr>
        <p:spPr>
          <a:xfrm flipV="1">
            <a:off x="3497944" y="4153834"/>
            <a:ext cx="3043591" cy="1577396"/>
          </a:xfrm>
          <a:prstGeom prst="bentConnector3">
            <a:avLst/>
          </a:prstGeom>
          <a:ln w="19050">
            <a:solidFill>
              <a:srgbClr val="A0D2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26">
            <a:extLst>
              <a:ext uri="{FF2B5EF4-FFF2-40B4-BE49-F238E27FC236}">
                <a16:creationId xmlns:a16="http://schemas.microsoft.com/office/drawing/2014/main" id="{A50249EC-C249-772A-5A15-7CE1927B0F73}"/>
              </a:ext>
            </a:extLst>
          </p:cNvPr>
          <p:cNvCxnSpPr/>
          <p:nvPr/>
        </p:nvCxnSpPr>
        <p:spPr>
          <a:xfrm flipV="1">
            <a:off x="6478290" y="1232925"/>
            <a:ext cx="2095500" cy="525780"/>
          </a:xfrm>
          <a:prstGeom prst="bentConnector3">
            <a:avLst>
              <a:gd name="adj1" fmla="val -182"/>
            </a:avLst>
          </a:prstGeom>
          <a:ln w="19050">
            <a:solidFill>
              <a:srgbClr val="A0D2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29">
            <a:extLst>
              <a:ext uri="{FF2B5EF4-FFF2-40B4-BE49-F238E27FC236}">
                <a16:creationId xmlns:a16="http://schemas.microsoft.com/office/drawing/2014/main" id="{6E92FA6E-F458-05E6-CD4A-C2C77F04AFBE}"/>
              </a:ext>
            </a:extLst>
          </p:cNvPr>
          <p:cNvCxnSpPr>
            <a:cxnSpLocks/>
          </p:cNvCxnSpPr>
          <p:nvPr/>
        </p:nvCxnSpPr>
        <p:spPr>
          <a:xfrm>
            <a:off x="7516415" y="3990244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rgbClr val="A0D2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423" y="4153834"/>
            <a:ext cx="3287497" cy="22876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8" y="1270029"/>
            <a:ext cx="3281848" cy="22876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7" y="4145662"/>
            <a:ext cx="3445658" cy="228769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46" y="1230982"/>
            <a:ext cx="7356178" cy="44169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59" y="351969"/>
            <a:ext cx="3428712" cy="22876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12" y="2531417"/>
            <a:ext cx="649479" cy="11718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B74AA-F47A-703B-383C-0B266E0D1393}"/>
              </a:ext>
            </a:extLst>
          </p:cNvPr>
          <p:cNvSpPr txBox="1"/>
          <p:nvPr/>
        </p:nvSpPr>
        <p:spPr>
          <a:xfrm>
            <a:off x="6761165" y="2360719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24D893-BEFA-9C54-6E85-C5690C5BC45F}"/>
              </a:ext>
            </a:extLst>
          </p:cNvPr>
          <p:cNvSpPr txBox="1"/>
          <p:nvPr/>
        </p:nvSpPr>
        <p:spPr>
          <a:xfrm>
            <a:off x="6276142" y="2413874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4CC28-D5CC-54BB-050F-2C2819C3D629}"/>
              </a:ext>
            </a:extLst>
          </p:cNvPr>
          <p:cNvSpPr txBox="1"/>
          <p:nvPr/>
        </p:nvSpPr>
        <p:spPr>
          <a:xfrm>
            <a:off x="7153210" y="473770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FC7080-DE23-9478-C697-A7F4B9D5EC6D}"/>
              </a:ext>
            </a:extLst>
          </p:cNvPr>
          <p:cNvSpPr txBox="1"/>
          <p:nvPr/>
        </p:nvSpPr>
        <p:spPr>
          <a:xfrm>
            <a:off x="4138121" y="223192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F4BC3F-3D3C-ECB9-916F-902307DB2949}"/>
              </a:ext>
            </a:extLst>
          </p:cNvPr>
          <p:cNvSpPr txBox="1"/>
          <p:nvPr/>
        </p:nvSpPr>
        <p:spPr>
          <a:xfrm>
            <a:off x="6790912" y="2531417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F9F05EF-EA50-4344-71BE-E3AA610A80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r="3910"/>
          <a:stretch/>
        </p:blipFill>
        <p:spPr>
          <a:xfrm>
            <a:off x="1133568" y="3429000"/>
            <a:ext cx="2023086" cy="3344940"/>
          </a:xfrm>
          <a:prstGeom prst="rect">
            <a:avLst/>
          </a:prstGeom>
        </p:spPr>
      </p:pic>
      <p:pic>
        <p:nvPicPr>
          <p:cNvPr id="24" name="그림 23" descr="텍스트, 폰트, 지도이(가) 표시된 사진&#10;&#10;자동 생성된 설명">
            <a:extLst>
              <a:ext uri="{FF2B5EF4-FFF2-40B4-BE49-F238E27FC236}">
                <a16:creationId xmlns:a16="http://schemas.microsoft.com/office/drawing/2014/main" id="{5FEB4713-4B51-1C06-320A-2689CBF3D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174" y="193617"/>
            <a:ext cx="2136103" cy="323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4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706DC-1A5A-D249-8FD3-5C9F2EFC4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51DD68-B037-2B61-D43B-3AE0C332520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B94B1-7472-1CF2-1031-0636F95D9900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FDE530-B7F5-8877-EE12-88439C717180}"/>
              </a:ext>
            </a:extLst>
          </p:cNvPr>
          <p:cNvSpPr txBox="1"/>
          <p:nvPr/>
        </p:nvSpPr>
        <p:spPr>
          <a:xfrm>
            <a:off x="1756842" y="3826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충청도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충청도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세종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3" name="그림 12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A0BA6E37-8822-0055-DC97-3F8C20E84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00" y="1049394"/>
            <a:ext cx="8598400" cy="54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018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0F95A-CC32-4758-5019-BFD12F60C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653261F6-546E-FC3B-05A2-31577107D12D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564194-9801-C54E-B155-ABEC43CE74DF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F9F27-7203-04CD-B507-DE9805FC58A1}"/>
              </a:ext>
            </a:extLst>
          </p:cNvPr>
          <p:cNvSpPr txBox="1"/>
          <p:nvPr/>
        </p:nvSpPr>
        <p:spPr>
          <a:xfrm>
            <a:off x="1756842" y="382644"/>
            <a:ext cx="2964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충청도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충청도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세종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10" name="연결선: 꺾임 29">
            <a:extLst>
              <a:ext uri="{FF2B5EF4-FFF2-40B4-BE49-F238E27FC236}">
                <a16:creationId xmlns:a16="http://schemas.microsoft.com/office/drawing/2014/main" id="{9786BFEF-9BDA-9095-B0B2-9FB39B8825A4}"/>
              </a:ext>
            </a:extLst>
          </p:cNvPr>
          <p:cNvCxnSpPr>
            <a:cxnSpLocks/>
          </p:cNvCxnSpPr>
          <p:nvPr/>
        </p:nvCxnSpPr>
        <p:spPr>
          <a:xfrm>
            <a:off x="2612296" y="2219361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rgbClr val="CDD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26">
            <a:extLst>
              <a:ext uri="{FF2B5EF4-FFF2-40B4-BE49-F238E27FC236}">
                <a16:creationId xmlns:a16="http://schemas.microsoft.com/office/drawing/2014/main" id="{A8B5AD01-92BB-2123-F94F-BF496FB2383A}"/>
              </a:ext>
            </a:extLst>
          </p:cNvPr>
          <p:cNvCxnSpPr/>
          <p:nvPr/>
        </p:nvCxnSpPr>
        <p:spPr>
          <a:xfrm flipV="1">
            <a:off x="2576089" y="4629624"/>
            <a:ext cx="2095500" cy="525780"/>
          </a:xfrm>
          <a:prstGeom prst="bentConnector3">
            <a:avLst>
              <a:gd name="adj1" fmla="val 218"/>
            </a:avLst>
          </a:prstGeom>
          <a:ln w="19050">
            <a:solidFill>
              <a:srgbClr val="CDD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꺾임 24">
            <a:extLst>
              <a:ext uri="{FF2B5EF4-FFF2-40B4-BE49-F238E27FC236}">
                <a16:creationId xmlns:a16="http://schemas.microsoft.com/office/drawing/2014/main" id="{806522F5-8B40-BB8E-D881-0BFDF55090CF}"/>
              </a:ext>
            </a:extLst>
          </p:cNvPr>
          <p:cNvCxnSpPr/>
          <p:nvPr/>
        </p:nvCxnSpPr>
        <p:spPr>
          <a:xfrm flipV="1">
            <a:off x="8061555" y="1858520"/>
            <a:ext cx="3043591" cy="1577396"/>
          </a:xfrm>
          <a:prstGeom prst="bentConnector3">
            <a:avLst/>
          </a:prstGeom>
          <a:ln w="19050">
            <a:solidFill>
              <a:srgbClr val="CDD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5">
            <a:extLst>
              <a:ext uri="{FF2B5EF4-FFF2-40B4-BE49-F238E27FC236}">
                <a16:creationId xmlns:a16="http://schemas.microsoft.com/office/drawing/2014/main" id="{8F18E24C-9D24-FDE4-EDF5-A8E4F9E646CF}"/>
              </a:ext>
            </a:extLst>
          </p:cNvPr>
          <p:cNvCxnSpPr>
            <a:stCxn id="6" idx="0"/>
          </p:cNvCxnSpPr>
          <p:nvPr/>
        </p:nvCxnSpPr>
        <p:spPr>
          <a:xfrm rot="16200000" flipV="1">
            <a:off x="8460155" y="3422440"/>
            <a:ext cx="460115" cy="2181064"/>
          </a:xfrm>
          <a:prstGeom prst="bentConnector2">
            <a:avLst/>
          </a:prstGeom>
          <a:ln w="19050">
            <a:solidFill>
              <a:srgbClr val="CDD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B9AE46A-EAB8-62D5-ABA7-020BA18461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5" y="1158522"/>
            <a:ext cx="4242343" cy="18566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6DD9C30-0C6D-5035-3885-6BEC69C8F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5" y="4825402"/>
            <a:ext cx="4601695" cy="18566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41486D-F25D-414A-8E72-FFB32220CC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80" y="4743029"/>
            <a:ext cx="4362127" cy="18566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FDBEF21-71C4-6349-EF81-28CCEF30B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67" y="1185672"/>
            <a:ext cx="4342163" cy="185664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0A5565D-45DB-3193-B864-94281E7B2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98" y="1981997"/>
            <a:ext cx="6189708" cy="370573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01D3D9C-C9D3-AFF3-D63F-FB6449A2E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16" y="1981997"/>
            <a:ext cx="581813" cy="955322"/>
          </a:xfrm>
          <a:prstGeom prst="rect">
            <a:avLst/>
          </a:prstGeom>
        </p:spPr>
      </p:pic>
      <p:pic>
        <p:nvPicPr>
          <p:cNvPr id="15" name="그림 14" descr="텍스트, 상징, 화이트이(가) 표시된 사진&#10;&#10;자동 생성된 설명">
            <a:extLst>
              <a:ext uri="{FF2B5EF4-FFF2-40B4-BE49-F238E27FC236}">
                <a16:creationId xmlns:a16="http://schemas.microsoft.com/office/drawing/2014/main" id="{B7371CAD-11DA-6CD4-94CC-DF806320E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226" y="2920861"/>
            <a:ext cx="504640" cy="76989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311224-9C57-86AE-DDA7-9FF723774424}"/>
              </a:ext>
            </a:extLst>
          </p:cNvPr>
          <p:cNvSpPr txBox="1"/>
          <p:nvPr/>
        </p:nvSpPr>
        <p:spPr>
          <a:xfrm>
            <a:off x="7306848" y="292086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F556A7-3C0E-035B-C921-E57A26EC5726}"/>
              </a:ext>
            </a:extLst>
          </p:cNvPr>
          <p:cNvSpPr txBox="1"/>
          <p:nvPr/>
        </p:nvSpPr>
        <p:spPr>
          <a:xfrm>
            <a:off x="5701520" y="446603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A51CFC-5E9D-D58F-EDB5-6D06794B4A83}"/>
              </a:ext>
            </a:extLst>
          </p:cNvPr>
          <p:cNvSpPr txBox="1"/>
          <p:nvPr/>
        </p:nvSpPr>
        <p:spPr>
          <a:xfrm>
            <a:off x="5759432" y="419638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E4B3D3-D3A2-38D0-7EA0-4E1D3B1DF861}"/>
              </a:ext>
            </a:extLst>
          </p:cNvPr>
          <p:cNvSpPr txBox="1"/>
          <p:nvPr/>
        </p:nvSpPr>
        <p:spPr>
          <a:xfrm>
            <a:off x="5561097" y="4242398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123F60-FC38-6152-EB67-4F406E54D966}"/>
              </a:ext>
            </a:extLst>
          </p:cNvPr>
          <p:cNvSpPr txBox="1"/>
          <p:nvPr/>
        </p:nvSpPr>
        <p:spPr>
          <a:xfrm>
            <a:off x="5511646" y="331976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6" name="그림 25" descr="그래픽, 폰트, 텍스트, 그래픽 디자인이(가) 표시된 사진&#10;&#10;자동 생성된 설명">
            <a:extLst>
              <a:ext uri="{FF2B5EF4-FFF2-40B4-BE49-F238E27FC236}">
                <a16:creationId xmlns:a16="http://schemas.microsoft.com/office/drawing/2014/main" id="{BEDE8953-A863-D2CE-ABCE-80F2CB90A11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9" y="4087082"/>
            <a:ext cx="1915090" cy="277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6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4BEC5-1397-8132-AE0D-2F0F63A63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9559A695-0611-08CC-7B92-66B5FC42DA9D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4D2CC-BCF0-924A-5F91-8C4A06866D73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ADF40-1103-FEAC-FE2F-785A70CDD186}"/>
              </a:ext>
            </a:extLst>
          </p:cNvPr>
          <p:cNvSpPr txBox="1"/>
          <p:nvPr/>
        </p:nvSpPr>
        <p:spPr>
          <a:xfrm>
            <a:off x="1756842" y="382644"/>
            <a:ext cx="3610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경상도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경상도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대구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부산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울산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451A3B-2776-72A3-9C4A-7228EA30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1128" y="1049394"/>
            <a:ext cx="8089743" cy="54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9140D-8DD8-8BBF-0B4D-D57EC3E47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97DDDEC-8A26-0460-9EBC-CFF49B36DCA9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F5CB2-E008-7A4A-72C3-AF7263AA9EBA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641DB-3AD2-58CF-4205-D395FBBEEAF3}"/>
              </a:ext>
            </a:extLst>
          </p:cNvPr>
          <p:cNvSpPr txBox="1"/>
          <p:nvPr/>
        </p:nvSpPr>
        <p:spPr>
          <a:xfrm>
            <a:off x="1756842" y="382644"/>
            <a:ext cx="35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경상도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경상도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대구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부산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울산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10" name="연결선: 꺾임 15">
            <a:extLst>
              <a:ext uri="{FF2B5EF4-FFF2-40B4-BE49-F238E27FC236}">
                <a16:creationId xmlns:a16="http://schemas.microsoft.com/office/drawing/2014/main" id="{E098A8A5-A4D6-4FB1-5F19-6EEF5E1C71FA}"/>
              </a:ext>
            </a:extLst>
          </p:cNvPr>
          <p:cNvCxnSpPr/>
          <p:nvPr/>
        </p:nvCxnSpPr>
        <p:spPr>
          <a:xfrm rot="10800000">
            <a:off x="3930867" y="3042821"/>
            <a:ext cx="1615440" cy="609600"/>
          </a:xfrm>
          <a:prstGeom prst="bentConnector3">
            <a:avLst>
              <a:gd name="adj1" fmla="val 314"/>
            </a:avLst>
          </a:prstGeom>
          <a:ln w="19050">
            <a:solidFill>
              <a:srgbClr val="7743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24">
            <a:extLst>
              <a:ext uri="{FF2B5EF4-FFF2-40B4-BE49-F238E27FC236}">
                <a16:creationId xmlns:a16="http://schemas.microsoft.com/office/drawing/2014/main" id="{EFF51B97-7863-3762-1D98-B8BC29E581D9}"/>
              </a:ext>
            </a:extLst>
          </p:cNvPr>
          <p:cNvCxnSpPr/>
          <p:nvPr/>
        </p:nvCxnSpPr>
        <p:spPr>
          <a:xfrm flipV="1">
            <a:off x="4459716" y="4363376"/>
            <a:ext cx="2173181" cy="1541416"/>
          </a:xfrm>
          <a:prstGeom prst="bentConnector3">
            <a:avLst/>
          </a:prstGeom>
          <a:ln w="19050">
            <a:solidFill>
              <a:srgbClr val="7743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26">
            <a:extLst>
              <a:ext uri="{FF2B5EF4-FFF2-40B4-BE49-F238E27FC236}">
                <a16:creationId xmlns:a16="http://schemas.microsoft.com/office/drawing/2014/main" id="{A50249EC-C249-772A-5A15-7CE1927B0F73}"/>
              </a:ext>
            </a:extLst>
          </p:cNvPr>
          <p:cNvCxnSpPr/>
          <p:nvPr/>
        </p:nvCxnSpPr>
        <p:spPr>
          <a:xfrm flipV="1">
            <a:off x="6649483" y="3084731"/>
            <a:ext cx="2095500" cy="525780"/>
          </a:xfrm>
          <a:prstGeom prst="bentConnector3">
            <a:avLst>
              <a:gd name="adj1" fmla="val -182"/>
            </a:avLst>
          </a:prstGeom>
          <a:ln w="19050">
            <a:solidFill>
              <a:srgbClr val="7743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29">
            <a:extLst>
              <a:ext uri="{FF2B5EF4-FFF2-40B4-BE49-F238E27FC236}">
                <a16:creationId xmlns:a16="http://schemas.microsoft.com/office/drawing/2014/main" id="{6E92FA6E-F458-05E6-CD4A-C2C77F04AFBE}"/>
              </a:ext>
            </a:extLst>
          </p:cNvPr>
          <p:cNvCxnSpPr>
            <a:cxnSpLocks/>
          </p:cNvCxnSpPr>
          <p:nvPr/>
        </p:nvCxnSpPr>
        <p:spPr>
          <a:xfrm>
            <a:off x="6420447" y="4258872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rgbClr val="7743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1" y="2083596"/>
            <a:ext cx="4238244" cy="19180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0" y="4503244"/>
            <a:ext cx="4563073" cy="191803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69" y="4503244"/>
            <a:ext cx="4624945" cy="191803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3" y="2083802"/>
            <a:ext cx="4475421" cy="19180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06" y="895419"/>
            <a:ext cx="8747011" cy="524820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9" y="3519522"/>
            <a:ext cx="586727" cy="10921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9" y="1276667"/>
            <a:ext cx="466099" cy="10616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E72AA5F-A14B-8CA7-76C7-12EB33FF2815}"/>
              </a:ext>
            </a:extLst>
          </p:cNvPr>
          <p:cNvSpPr txBox="1"/>
          <p:nvPr/>
        </p:nvSpPr>
        <p:spPr>
          <a:xfrm>
            <a:off x="4548720" y="4364744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96B1D-BF70-9694-ADD2-3A1831FFDFD1}"/>
              </a:ext>
            </a:extLst>
          </p:cNvPr>
          <p:cNvSpPr txBox="1"/>
          <p:nvPr/>
        </p:nvSpPr>
        <p:spPr>
          <a:xfrm>
            <a:off x="6573419" y="2970402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15E560-240F-D7B0-F321-2711D571022F}"/>
              </a:ext>
            </a:extLst>
          </p:cNvPr>
          <p:cNvSpPr txBox="1"/>
          <p:nvPr/>
        </p:nvSpPr>
        <p:spPr>
          <a:xfrm>
            <a:off x="5638594" y="3652422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32823A-6C24-9022-4D36-46B392264C31}"/>
              </a:ext>
            </a:extLst>
          </p:cNvPr>
          <p:cNvSpPr txBox="1"/>
          <p:nvPr/>
        </p:nvSpPr>
        <p:spPr>
          <a:xfrm>
            <a:off x="5060505" y="2388972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81C998-49C6-8CD4-027D-A880523D71F4}"/>
              </a:ext>
            </a:extLst>
          </p:cNvPr>
          <p:cNvSpPr txBox="1"/>
          <p:nvPr/>
        </p:nvSpPr>
        <p:spPr>
          <a:xfrm>
            <a:off x="6105205" y="4735388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2" name="그림 21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21DA5A6C-CDEB-D306-B7A9-6F19414618E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4" y="1188963"/>
            <a:ext cx="1828886" cy="2802088"/>
          </a:xfrm>
          <a:prstGeom prst="rect">
            <a:avLst/>
          </a:prstGeom>
        </p:spPr>
      </p:pic>
      <p:pic>
        <p:nvPicPr>
          <p:cNvPr id="24" name="그림 23" descr="폰트, 텍스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4EAAACC-769F-794B-8646-C5A5FC0EC61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997" y="3893708"/>
            <a:ext cx="1741318" cy="28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27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FD84-E6BD-3633-2615-9CA2DEFF5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258841C-807C-3943-B0C9-575B0689B037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3439A0-BD5F-565D-2C70-EFE67EC4B0BB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6F7EB-1CB3-C451-BFF5-8697E7B3DBBA}"/>
              </a:ext>
            </a:extLst>
          </p:cNvPr>
          <p:cNvSpPr txBox="1"/>
          <p:nvPr/>
        </p:nvSpPr>
        <p:spPr>
          <a:xfrm>
            <a:off x="1756842" y="382644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전라도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전라도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광주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160778-E13D-38C4-1C1D-2D2535C4A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813" y="1049394"/>
            <a:ext cx="7816373" cy="54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2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F80A-4DBC-C957-0337-5D59FABF6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85E22B-2131-D542-E26C-E505C4D7A04E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9FB2D-936B-1F23-0027-57C11312316B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4AEB64-0E89-157A-D118-A05EEA848BA3}"/>
              </a:ext>
            </a:extLst>
          </p:cNvPr>
          <p:cNvSpPr txBox="1"/>
          <p:nvPr/>
        </p:nvSpPr>
        <p:spPr>
          <a:xfrm>
            <a:off x="1756842" y="382644"/>
            <a:ext cx="238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전라도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전라도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광주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10" name="연결선: 꺾임 29">
            <a:extLst>
              <a:ext uri="{FF2B5EF4-FFF2-40B4-BE49-F238E27FC236}">
                <a16:creationId xmlns:a16="http://schemas.microsoft.com/office/drawing/2014/main" id="{6E92FA6E-F458-05E6-CD4A-C2C77F04AFBE}"/>
              </a:ext>
            </a:extLst>
          </p:cNvPr>
          <p:cNvCxnSpPr>
            <a:cxnSpLocks/>
          </p:cNvCxnSpPr>
          <p:nvPr/>
        </p:nvCxnSpPr>
        <p:spPr>
          <a:xfrm>
            <a:off x="2839358" y="1913066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rgbClr val="FF5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연결선: 꺾임 26">
            <a:extLst>
              <a:ext uri="{FF2B5EF4-FFF2-40B4-BE49-F238E27FC236}">
                <a16:creationId xmlns:a16="http://schemas.microsoft.com/office/drawing/2014/main" id="{A50249EC-C249-772A-5A15-7CE1927B0F73}"/>
              </a:ext>
            </a:extLst>
          </p:cNvPr>
          <p:cNvCxnSpPr/>
          <p:nvPr/>
        </p:nvCxnSpPr>
        <p:spPr>
          <a:xfrm flipV="1">
            <a:off x="2839358" y="4188894"/>
            <a:ext cx="2095500" cy="525780"/>
          </a:xfrm>
          <a:prstGeom prst="bentConnector3">
            <a:avLst>
              <a:gd name="adj1" fmla="val 218"/>
            </a:avLst>
          </a:prstGeom>
          <a:ln w="19050">
            <a:solidFill>
              <a:srgbClr val="FF5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24">
            <a:extLst>
              <a:ext uri="{FF2B5EF4-FFF2-40B4-BE49-F238E27FC236}">
                <a16:creationId xmlns:a16="http://schemas.microsoft.com/office/drawing/2014/main" id="{EFF51B97-7863-3762-1D98-B8BC29E581D9}"/>
              </a:ext>
            </a:extLst>
          </p:cNvPr>
          <p:cNvCxnSpPr/>
          <p:nvPr/>
        </p:nvCxnSpPr>
        <p:spPr>
          <a:xfrm flipV="1">
            <a:off x="7323135" y="1981590"/>
            <a:ext cx="3043591" cy="1577396"/>
          </a:xfrm>
          <a:prstGeom prst="bentConnector3">
            <a:avLst/>
          </a:prstGeom>
          <a:ln w="19050">
            <a:solidFill>
              <a:srgbClr val="FF5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꺾임 15">
            <a:extLst>
              <a:ext uri="{FF2B5EF4-FFF2-40B4-BE49-F238E27FC236}">
                <a16:creationId xmlns:a16="http://schemas.microsoft.com/office/drawing/2014/main" id="{E098A8A5-A4D6-4FB1-5F19-6EEF5E1C71FA}"/>
              </a:ext>
            </a:extLst>
          </p:cNvPr>
          <p:cNvCxnSpPr/>
          <p:nvPr/>
        </p:nvCxnSpPr>
        <p:spPr>
          <a:xfrm rot="16200000" flipV="1">
            <a:off x="7597455" y="3591309"/>
            <a:ext cx="460115" cy="2181064"/>
          </a:xfrm>
          <a:prstGeom prst="bentConnector2">
            <a:avLst/>
          </a:prstGeom>
          <a:ln w="19050">
            <a:solidFill>
              <a:srgbClr val="FF5A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636" y="1360819"/>
            <a:ext cx="6984547" cy="42027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68" y="1221845"/>
            <a:ext cx="4573532" cy="18553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26" y="1240456"/>
            <a:ext cx="4735925" cy="18181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" y="4774855"/>
            <a:ext cx="4249345" cy="18553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624" y="4774856"/>
            <a:ext cx="4458819" cy="18553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05" y="2581327"/>
            <a:ext cx="436572" cy="142405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870" y="3232927"/>
            <a:ext cx="474547" cy="10600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F2BC40-B560-3215-8225-EEEFBDA94BC4}"/>
              </a:ext>
            </a:extLst>
          </p:cNvPr>
          <p:cNvSpPr txBox="1"/>
          <p:nvPr/>
        </p:nvSpPr>
        <p:spPr>
          <a:xfrm>
            <a:off x="7116720" y="437819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D74C54-1352-E350-208B-3781DAE920F1}"/>
              </a:ext>
            </a:extLst>
          </p:cNvPr>
          <p:cNvSpPr txBox="1"/>
          <p:nvPr/>
        </p:nvSpPr>
        <p:spPr>
          <a:xfrm>
            <a:off x="6691919" y="4005858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F2C2F4-61B3-10BB-8502-65B7D9114459}"/>
              </a:ext>
            </a:extLst>
          </p:cNvPr>
          <p:cNvSpPr txBox="1"/>
          <p:nvPr/>
        </p:nvSpPr>
        <p:spPr>
          <a:xfrm>
            <a:off x="6338659" y="240736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5FF4D8-1FD9-766F-47AD-2AFB77B33878}"/>
              </a:ext>
            </a:extLst>
          </p:cNvPr>
          <p:cNvSpPr txBox="1"/>
          <p:nvPr/>
        </p:nvSpPr>
        <p:spPr>
          <a:xfrm>
            <a:off x="5970470" y="2239676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C3CAB-641B-D16F-26ED-55E867E9CD2B}"/>
              </a:ext>
            </a:extLst>
          </p:cNvPr>
          <p:cNvSpPr txBox="1"/>
          <p:nvPr/>
        </p:nvSpPr>
        <p:spPr>
          <a:xfrm>
            <a:off x="5143290" y="2351280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2" name="그림 21" descr="스케치, 도표, 화이트, 그림이(가) 표시된 사진&#10;&#10;자동 생성된 설명">
            <a:extLst>
              <a:ext uri="{FF2B5EF4-FFF2-40B4-BE49-F238E27FC236}">
                <a16:creationId xmlns:a16="http://schemas.microsoft.com/office/drawing/2014/main" id="{7725ED24-884B-8FC5-DC44-5ED9DE7340F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89" y="3429000"/>
            <a:ext cx="2077277" cy="3229937"/>
          </a:xfrm>
          <a:prstGeom prst="rect">
            <a:avLst/>
          </a:prstGeom>
        </p:spPr>
      </p:pic>
      <p:pic>
        <p:nvPicPr>
          <p:cNvPr id="24" name="그림 23" descr="지도, 텍스트, 도표이(가) 표시된 사진&#10;&#10;자동 생성된 설명">
            <a:extLst>
              <a:ext uri="{FF2B5EF4-FFF2-40B4-BE49-F238E27FC236}">
                <a16:creationId xmlns:a16="http://schemas.microsoft.com/office/drawing/2014/main" id="{0F451131-B8F6-87E2-3026-ED306E378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30" y="103474"/>
            <a:ext cx="2178170" cy="326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F69683A-B26D-0008-759A-8DE1A201ED5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1CB99-F6AF-C9E0-9213-40CE16EF7466}"/>
              </a:ext>
            </a:extLst>
          </p:cNvPr>
          <p:cNvSpPr txBox="1"/>
          <p:nvPr/>
        </p:nvSpPr>
        <p:spPr>
          <a:xfrm>
            <a:off x="310218" y="251012"/>
            <a:ext cx="1127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A025FE-735E-4350-F2CE-A6D92F64DD6D}"/>
              </a:ext>
            </a:extLst>
          </p:cNvPr>
          <p:cNvSpPr txBox="1"/>
          <p:nvPr/>
        </p:nvSpPr>
        <p:spPr>
          <a:xfrm>
            <a:off x="384180" y="52512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분석 배경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17966-2AE3-2F83-366F-F609AB3CF08B}"/>
              </a:ext>
            </a:extLst>
          </p:cNvPr>
          <p:cNvSpPr txBox="1"/>
          <p:nvPr/>
        </p:nvSpPr>
        <p:spPr>
          <a:xfrm>
            <a:off x="5304145" y="97493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침체된 국내여행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0CB552-11C6-FBEB-096D-04711A636326}"/>
              </a:ext>
            </a:extLst>
          </p:cNvPr>
          <p:cNvSpPr txBox="1"/>
          <p:nvPr/>
        </p:nvSpPr>
        <p:spPr>
          <a:xfrm>
            <a:off x="5294317" y="1363490"/>
            <a:ext cx="475482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물가 상승 및 국내소비 하락에 맞물려 국내여행 수요가 낮아짐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Covid-19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이후 더딘 국내 관광업 회복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 유행에 민감한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MZ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세대들의 해외여행 유행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D3ED51-0DE2-D906-947D-275772A4DF7C}"/>
              </a:ext>
            </a:extLst>
          </p:cNvPr>
          <p:cNvSpPr txBox="1"/>
          <p:nvPr/>
        </p:nvSpPr>
        <p:spPr>
          <a:xfrm>
            <a:off x="6193602" y="296244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현실화 된 지방소멸 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DB8C42-8514-81A9-1B8A-BDC1C80F1CCC}"/>
              </a:ext>
            </a:extLst>
          </p:cNvPr>
          <p:cNvSpPr txBox="1"/>
          <p:nvPr/>
        </p:nvSpPr>
        <p:spPr>
          <a:xfrm>
            <a:off x="3552012" y="3331776"/>
            <a:ext cx="4636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수도권 집중 현상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일자리 및 편의시설 불균형으로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지역 경제 활성화 미비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자연환경 및 유물 보존의 제도적 이유로 토지 이용 개발 한계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1366FA-FBD9-D947-3683-3A556D82B901}"/>
              </a:ext>
            </a:extLst>
          </p:cNvPr>
          <p:cNvSpPr txBox="1"/>
          <p:nvPr/>
        </p:nvSpPr>
        <p:spPr>
          <a:xfrm>
            <a:off x="3676195" y="4950756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정보화 시대에 나타난 역설적 정보 불균형 심화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C0F1E-52DA-CD41-0906-CDD0593FB7D7}"/>
              </a:ext>
            </a:extLst>
          </p:cNvPr>
          <p:cNvSpPr txBox="1"/>
          <p:nvPr/>
        </p:nvSpPr>
        <p:spPr>
          <a:xfrm>
            <a:off x="3695555" y="5320088"/>
            <a:ext cx="522450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2030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세대의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SNS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중심으로 인해 얻을 수 있는 관광지 정보가 한정됨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노령층은 전자기기에 익숙지 않아 경험과 지인의 추천에 의존함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각 세대별로 다양한 관광지 정보를 얻는 것에 어려움을 겪음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EF6E1C99-3B56-05C7-CABD-1EC7B2B9C66A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323380" y="17681"/>
            <a:ext cx="857191" cy="584982"/>
          </a:xfrm>
          <a:prstGeom prst="curvedConnector2">
            <a:avLst/>
          </a:prstGeom>
          <a:ln w="38100">
            <a:solidFill>
              <a:srgbClr val="AFBFD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5EFEB670-2EE1-B72C-BE83-F112B0267849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 rot="16200000" flipH="1">
            <a:off x="6590018" y="514853"/>
            <a:ext cx="443254" cy="3940511"/>
          </a:xfrm>
          <a:prstGeom prst="curvedConnector5">
            <a:avLst>
              <a:gd name="adj1" fmla="val 51573"/>
              <a:gd name="adj2" fmla="val 50000"/>
              <a:gd name="adj3" fmla="val 48427"/>
            </a:avLst>
          </a:prstGeom>
          <a:ln w="38100">
            <a:solidFill>
              <a:srgbClr val="AFBFD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 descr="네온, 라인, 마룬, 스크린샷이(가) 표시된 사진&#10;&#10;자동 생성된 설명">
            <a:extLst>
              <a:ext uri="{FF2B5EF4-FFF2-40B4-BE49-F238E27FC236}">
                <a16:creationId xmlns:a16="http://schemas.microsoft.com/office/drawing/2014/main" id="{E475C0EE-BB40-7392-0D6F-8A2DB2584F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0" r="19330"/>
          <a:stretch/>
        </p:blipFill>
        <p:spPr>
          <a:xfrm>
            <a:off x="2836604" y="258696"/>
            <a:ext cx="2348753" cy="2348753"/>
          </a:xfrm>
          <a:prstGeom prst="ellipse">
            <a:avLst/>
          </a:prstGeom>
          <a:ln w="76200">
            <a:solidFill>
              <a:srgbClr val="A75E66"/>
            </a:solidFill>
          </a:ln>
        </p:spPr>
      </p:pic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74402460-7F53-8A4A-56A5-6F6CCB366DCE}"/>
              </a:ext>
            </a:extLst>
          </p:cNvPr>
          <p:cNvCxnSpPr>
            <a:stCxn id="20" idx="3"/>
            <a:endCxn id="24" idx="7"/>
          </p:cNvCxnSpPr>
          <p:nvPr/>
        </p:nvCxnSpPr>
        <p:spPr>
          <a:xfrm rot="5400000" flipH="1">
            <a:off x="5986240" y="1571895"/>
            <a:ext cx="1575" cy="5589747"/>
          </a:xfrm>
          <a:prstGeom prst="curvedConnector5">
            <a:avLst>
              <a:gd name="adj1" fmla="val -14514286"/>
              <a:gd name="adj2" fmla="val 108877"/>
              <a:gd name="adj3" fmla="val 14614286"/>
            </a:avLst>
          </a:prstGeom>
          <a:ln w="38100">
            <a:solidFill>
              <a:srgbClr val="AFBFD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 descr="건물, 의류, 장면, 야외이(가) 표시된 사진&#10;&#10;자동 생성된 설명">
            <a:extLst>
              <a:ext uri="{FF2B5EF4-FFF2-40B4-BE49-F238E27FC236}">
                <a16:creationId xmlns:a16="http://schemas.microsoft.com/office/drawing/2014/main" id="{BE9628CE-73D3-9D2F-4D74-CA32E7AA11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15948" r="-175" b="4052"/>
          <a:stretch/>
        </p:blipFill>
        <p:spPr>
          <a:xfrm>
            <a:off x="8437934" y="2362769"/>
            <a:ext cx="2348753" cy="2348753"/>
          </a:xfrm>
          <a:prstGeom prst="ellipse">
            <a:avLst/>
          </a:prstGeom>
          <a:ln w="76200">
            <a:solidFill>
              <a:srgbClr val="A75E66"/>
            </a:solidFill>
          </a:ln>
        </p:spPr>
      </p:pic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D6493327-0840-6EB3-E183-A943DBD21298}"/>
              </a:ext>
            </a:extLst>
          </p:cNvPr>
          <p:cNvCxnSpPr>
            <a:cxnSpLocks/>
          </p:cNvCxnSpPr>
          <p:nvPr/>
        </p:nvCxnSpPr>
        <p:spPr>
          <a:xfrm>
            <a:off x="1238292" y="5870445"/>
            <a:ext cx="1942279" cy="987555"/>
          </a:xfrm>
          <a:prstGeom prst="curvedConnector3">
            <a:avLst>
              <a:gd name="adj1" fmla="val 50000"/>
            </a:avLst>
          </a:prstGeom>
          <a:ln w="38100">
            <a:solidFill>
              <a:srgbClr val="AFBFD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의류, 사람, 야외, 나무이(가) 표시된 사진&#10;&#10;자동 생성된 설명">
            <a:extLst>
              <a:ext uri="{FF2B5EF4-FFF2-40B4-BE49-F238E27FC236}">
                <a16:creationId xmlns:a16="http://schemas.microsoft.com/office/drawing/2014/main" id="{28894A43-023D-A809-9A53-C6559688FDB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6" r="117"/>
          <a:stretch/>
        </p:blipFill>
        <p:spPr>
          <a:xfrm>
            <a:off x="1094749" y="4006122"/>
            <a:ext cx="2457263" cy="2457263"/>
          </a:xfrm>
          <a:prstGeom prst="ellipse">
            <a:avLst/>
          </a:prstGeom>
          <a:ln w="76200">
            <a:solidFill>
              <a:srgbClr val="A75E66"/>
            </a:solidFill>
          </a:ln>
        </p:spPr>
      </p:pic>
    </p:spTree>
    <p:extLst>
      <p:ext uri="{BB962C8B-B14F-4D97-AF65-F5344CB8AC3E}">
        <p14:creationId xmlns:p14="http://schemas.microsoft.com/office/powerpoint/2010/main" val="363393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841DE-FCF7-A2DB-B81C-6CBC9E1D6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392B1E5-8597-1C7F-F1AB-7A231100B219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D15B5-3D2D-86B0-7694-2A9899D5B3B7}"/>
              </a:ext>
            </a:extLst>
          </p:cNvPr>
          <p:cNvSpPr txBox="1"/>
          <p:nvPr/>
        </p:nvSpPr>
        <p:spPr>
          <a:xfrm>
            <a:off x="8724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6455A-3EAA-AD7A-5A78-7A8C5BE8A44E}"/>
              </a:ext>
            </a:extLst>
          </p:cNvPr>
          <p:cNvSpPr txBox="1"/>
          <p:nvPr/>
        </p:nvSpPr>
        <p:spPr>
          <a:xfrm>
            <a:off x="1756842" y="382644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제주도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851258-989F-3CF1-3E33-C70BDD097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7813" y="1186751"/>
            <a:ext cx="7816373" cy="51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0F25-FAB6-38B1-EA8C-7B5FF9373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20A3135-3852-6725-656F-CC57D3A7AE63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FA423-EC84-D5F4-4CB7-6499C47B1C5B}"/>
              </a:ext>
            </a:extLst>
          </p:cNvPr>
          <p:cNvSpPr txBox="1"/>
          <p:nvPr/>
        </p:nvSpPr>
        <p:spPr>
          <a:xfrm>
            <a:off x="16551" y="388549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5DB165-F08D-979A-6574-6EB2FB7A0713}"/>
              </a:ext>
            </a:extLst>
          </p:cNvPr>
          <p:cNvSpPr txBox="1"/>
          <p:nvPr/>
        </p:nvSpPr>
        <p:spPr>
          <a:xfrm>
            <a:off x="1764669" y="357771"/>
            <a:ext cx="886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제주도</a:t>
            </a:r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E098A8A5-A4D6-4FB1-5F19-6EEF5E1C71FA}"/>
              </a:ext>
            </a:extLst>
          </p:cNvPr>
          <p:cNvCxnSpPr/>
          <p:nvPr/>
        </p:nvCxnSpPr>
        <p:spPr>
          <a:xfrm rot="10800000">
            <a:off x="3505200" y="2133600"/>
            <a:ext cx="1615440" cy="609600"/>
          </a:xfrm>
          <a:prstGeom prst="bentConnector3">
            <a:avLst>
              <a:gd name="adj1" fmla="val 314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EFF51B97-7863-3762-1D98-B8BC29E581D9}"/>
              </a:ext>
            </a:extLst>
          </p:cNvPr>
          <p:cNvCxnSpPr/>
          <p:nvPr/>
        </p:nvCxnSpPr>
        <p:spPr>
          <a:xfrm flipV="1">
            <a:off x="3707729" y="4076644"/>
            <a:ext cx="3043591" cy="1577396"/>
          </a:xfrm>
          <a:prstGeom prst="bentConnector3">
            <a:avLst/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A50249EC-C249-772A-5A15-7CE1927B0F73}"/>
              </a:ext>
            </a:extLst>
          </p:cNvPr>
          <p:cNvCxnSpPr/>
          <p:nvPr/>
        </p:nvCxnSpPr>
        <p:spPr>
          <a:xfrm flipV="1">
            <a:off x="6979920" y="1752600"/>
            <a:ext cx="2095500" cy="525780"/>
          </a:xfrm>
          <a:prstGeom prst="bentConnector3">
            <a:avLst>
              <a:gd name="adj1" fmla="val -182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6E92FA6E-F458-05E6-CD4A-C2C77F04AFBE}"/>
              </a:ext>
            </a:extLst>
          </p:cNvPr>
          <p:cNvCxnSpPr>
            <a:cxnSpLocks/>
          </p:cNvCxnSpPr>
          <p:nvPr/>
        </p:nvCxnSpPr>
        <p:spPr>
          <a:xfrm>
            <a:off x="7147560" y="4008120"/>
            <a:ext cx="2023086" cy="1645920"/>
          </a:xfrm>
          <a:prstGeom prst="bentConnector3">
            <a:avLst>
              <a:gd name="adj1" fmla="val -516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A145E10-38B2-B376-5A5B-0133B8FBA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4" y="4076644"/>
            <a:ext cx="3323691" cy="2516064"/>
          </a:xfrm>
          <a:prstGeom prst="rect">
            <a:avLst/>
          </a:prstGeom>
        </p:spPr>
      </p:pic>
      <p:pic>
        <p:nvPicPr>
          <p:cNvPr id="5" name="그림 4" descr="텍스트, 도표, 스크린샷, 폰트이(가) 표시된 사진&#10;&#10;자동 생성된 설명">
            <a:extLst>
              <a:ext uri="{FF2B5EF4-FFF2-40B4-BE49-F238E27FC236}">
                <a16:creationId xmlns:a16="http://schemas.microsoft.com/office/drawing/2014/main" id="{85F7426D-3CA4-5616-8D8B-B2DD48DF1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9" y="1142241"/>
            <a:ext cx="3374870" cy="2550042"/>
          </a:xfrm>
          <a:prstGeom prst="rect">
            <a:avLst/>
          </a:prstGeom>
        </p:spPr>
      </p:pic>
      <p:pic>
        <p:nvPicPr>
          <p:cNvPr id="14" name="그림 13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E23B78F-9B8E-7F17-3A99-A328B06EA5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146" y="4076644"/>
            <a:ext cx="3491428" cy="2516064"/>
          </a:xfrm>
          <a:prstGeom prst="rect">
            <a:avLst/>
          </a:prstGeom>
        </p:spPr>
      </p:pic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28A760F-0C38-06E0-9BA0-BBC8393AC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851" y="835160"/>
            <a:ext cx="3374870" cy="2360660"/>
          </a:xfrm>
          <a:prstGeom prst="rect">
            <a:avLst/>
          </a:prstGeom>
        </p:spPr>
      </p:pic>
      <p:pic>
        <p:nvPicPr>
          <p:cNvPr id="3" name="그림 2" descr="스크린샷, 지도, 텍스트이(가) 표시된 사진&#10;&#10;자동 생성된 설명">
            <a:extLst>
              <a:ext uri="{FF2B5EF4-FFF2-40B4-BE49-F238E27FC236}">
                <a16:creationId xmlns:a16="http://schemas.microsoft.com/office/drawing/2014/main" id="{8C5120C1-953C-0715-40F9-A5CDEC863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995" b="89857" l="9993" r="94290">
                        <a14:foregroundMark x1="90221" y1="30430" x2="90221" y2="30430"/>
                        <a14:foregroundMark x1="92719" y1="17661" x2="92719" y2="17661"/>
                        <a14:foregroundMark x1="93219" y1="15394" x2="93219" y2="15394"/>
                        <a14:foregroundMark x1="94290" y1="28759" x2="94290" y2="28759"/>
                        <a14:foregroundMark x1="21556" y1="87709" x2="21556" y2="87709"/>
                        <a14:foregroundMark x1="74518" y1="7995" x2="74518" y2="7995"/>
                        <a14:foregroundMark x1="17273" y1="38425" x2="17273" y2="384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234" y="1946287"/>
            <a:ext cx="5966412" cy="356877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193" y="3429754"/>
            <a:ext cx="607604" cy="97334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20FBE3B-F9F6-3115-4E00-B1FEC3A64D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771" y="2388530"/>
            <a:ext cx="389338" cy="9733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E1D412-A4E3-6DCE-043F-5D3ADBB52782}"/>
              </a:ext>
            </a:extLst>
          </p:cNvPr>
          <p:cNvSpPr txBox="1"/>
          <p:nvPr/>
        </p:nvSpPr>
        <p:spPr>
          <a:xfrm>
            <a:off x="6119193" y="4245188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1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6DDA6F-5D5C-E2AD-9A91-8FDB560E8EF5}"/>
              </a:ext>
            </a:extLst>
          </p:cNvPr>
          <p:cNvSpPr txBox="1"/>
          <p:nvPr/>
        </p:nvSpPr>
        <p:spPr>
          <a:xfrm>
            <a:off x="5318188" y="4450441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854256-B771-F641-E3A5-840E0E5FD5FF}"/>
              </a:ext>
            </a:extLst>
          </p:cNvPr>
          <p:cNvSpPr txBox="1"/>
          <p:nvPr/>
        </p:nvSpPr>
        <p:spPr>
          <a:xfrm>
            <a:off x="7720134" y="2582319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098BB-BDB6-E7ED-AC2B-31CE0D127EB9}"/>
              </a:ext>
            </a:extLst>
          </p:cNvPr>
          <p:cNvSpPr txBox="1"/>
          <p:nvPr/>
        </p:nvSpPr>
        <p:spPr>
          <a:xfrm>
            <a:off x="6047017" y="3322055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4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2272B7-A530-1AD1-8194-58820C2A7EE6}"/>
              </a:ext>
            </a:extLst>
          </p:cNvPr>
          <p:cNvSpPr txBox="1"/>
          <p:nvPr/>
        </p:nvSpPr>
        <p:spPr>
          <a:xfrm>
            <a:off x="8497544" y="2818033"/>
            <a:ext cx="280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5</a:t>
            </a:r>
            <a:endParaRPr lang="ko-KR" altLang="en-US" sz="1200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0" name="그림 19" descr="텍스트, 지도, 폰트이(가) 표시된 사진&#10;&#10;자동 생성된 설명">
            <a:extLst>
              <a:ext uri="{FF2B5EF4-FFF2-40B4-BE49-F238E27FC236}">
                <a16:creationId xmlns:a16="http://schemas.microsoft.com/office/drawing/2014/main" id="{D87DEE96-D37D-57AE-44FD-3035EC3696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36" y="835160"/>
            <a:ext cx="4053284" cy="2173652"/>
          </a:xfrm>
          <a:prstGeom prst="rect">
            <a:avLst/>
          </a:prstGeom>
        </p:spPr>
      </p:pic>
      <p:pic>
        <p:nvPicPr>
          <p:cNvPr id="22" name="그림 21" descr="텍스트, 지도, 폰트, 도표이(가) 표시된 사진&#10;&#10;자동 생성된 설명">
            <a:extLst>
              <a:ext uri="{FF2B5EF4-FFF2-40B4-BE49-F238E27FC236}">
                <a16:creationId xmlns:a16="http://schemas.microsoft.com/office/drawing/2014/main" id="{DBA38107-2A2D-61C7-2A3F-B0D3162A0E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53" y="4101552"/>
            <a:ext cx="4138014" cy="241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5876-BB85-0B24-CED5-7ABDA09D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64BB1B-7085-1B5F-5EBA-C45877F2A5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BFD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B29A0-FF0A-8175-6232-166FC1B1454C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1BF34-8948-365B-D75F-CD960B2AE5E3}"/>
              </a:ext>
            </a:extLst>
          </p:cNvPr>
          <p:cNvSpPr txBox="1"/>
          <p:nvPr/>
        </p:nvSpPr>
        <p:spPr>
          <a:xfrm>
            <a:off x="17371" y="249088"/>
            <a:ext cx="171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Demonstrate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C43A3-45DA-7F3E-E3B5-DE70DF841838}"/>
              </a:ext>
            </a:extLst>
          </p:cNvPr>
          <p:cNvSpPr txBox="1"/>
          <p:nvPr/>
        </p:nvSpPr>
        <p:spPr>
          <a:xfrm>
            <a:off x="1765489" y="372198"/>
            <a:ext cx="3629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Map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&amp;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추천 데모 프로그램 코드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78" y="930361"/>
            <a:ext cx="4975792" cy="53970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222F76-3B79-198A-0F15-8DFB1EC415A5}"/>
              </a:ext>
            </a:extLst>
          </p:cNvPr>
          <p:cNvSpPr txBox="1"/>
          <p:nvPr/>
        </p:nvSpPr>
        <p:spPr>
          <a:xfrm>
            <a:off x="3923506" y="6334780"/>
            <a:ext cx="3924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ctr">
              <a:buFontTx/>
              <a:buChar char="-"/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관광지 몰려있는 지역 확인하기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from </a:t>
            </a:r>
            <a:r>
              <a:rPr lang="en-US" altLang="ko-KR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folium.plugins</a:t>
            </a:r>
            <a:r>
              <a:rPr lang="en-US" altLang="ko-KR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import </a:t>
            </a:r>
            <a:r>
              <a:rPr lang="en-US" altLang="ko-KR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MarkerCluster</a:t>
            </a:r>
            <a:endParaRPr lang="en-US" altLang="ko-KR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412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B5876-BB85-0B24-CED5-7ABDA09DD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64BB1B-7085-1B5F-5EBA-C45877F2A57F}"/>
              </a:ext>
            </a:extLst>
          </p:cNvPr>
          <p:cNvSpPr/>
          <p:nvPr/>
        </p:nvSpPr>
        <p:spPr>
          <a:xfrm>
            <a:off x="-17371" y="0"/>
            <a:ext cx="12192000" cy="6858000"/>
          </a:xfrm>
          <a:prstGeom prst="rect">
            <a:avLst/>
          </a:prstGeom>
          <a:solidFill>
            <a:srgbClr val="AFBFD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EB29A0-FF0A-8175-6232-166FC1B1454C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1BF34-8948-365B-D75F-CD960B2AE5E3}"/>
              </a:ext>
            </a:extLst>
          </p:cNvPr>
          <p:cNvSpPr txBox="1"/>
          <p:nvPr/>
        </p:nvSpPr>
        <p:spPr>
          <a:xfrm>
            <a:off x="17371" y="249088"/>
            <a:ext cx="171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Demonstrate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C43A3-45DA-7F3E-E3B5-DE70DF841838}"/>
              </a:ext>
            </a:extLst>
          </p:cNvPr>
          <p:cNvSpPr txBox="1"/>
          <p:nvPr/>
        </p:nvSpPr>
        <p:spPr>
          <a:xfrm>
            <a:off x="1765489" y="372198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Map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&amp;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추천 데모 프로그램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6"/>
          <a:stretch/>
        </p:blipFill>
        <p:spPr>
          <a:xfrm>
            <a:off x="5700210" y="981684"/>
            <a:ext cx="4375443" cy="51461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93" y="984712"/>
            <a:ext cx="4101739" cy="51430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662088" y="6221613"/>
            <a:ext cx="20762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팝업창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만들기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Tkinter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59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A103-A83A-E722-2F97-37803401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84DFB5E1-802C-48F3-B71E-875A91998179}"/>
              </a:ext>
            </a:extLst>
          </p:cNvPr>
          <p:cNvSpPr/>
          <p:nvPr/>
        </p:nvSpPr>
        <p:spPr>
          <a:xfrm>
            <a:off x="-1278850" y="0"/>
            <a:ext cx="8015315" cy="6858000"/>
          </a:xfrm>
          <a:custGeom>
            <a:avLst/>
            <a:gdLst>
              <a:gd name="connsiteX0" fmla="*/ 0 w 8104054"/>
              <a:gd name="connsiteY0" fmla="*/ 6858000 h 6858000"/>
              <a:gd name="connsiteX1" fmla="*/ 926722 w 8104054"/>
              <a:gd name="connsiteY1" fmla="*/ 0 h 6858000"/>
              <a:gd name="connsiteX2" fmla="*/ 8104054 w 8104054"/>
              <a:gd name="connsiteY2" fmla="*/ 0 h 6858000"/>
              <a:gd name="connsiteX3" fmla="*/ 7177332 w 8104054"/>
              <a:gd name="connsiteY3" fmla="*/ 6858000 h 6858000"/>
              <a:gd name="connsiteX4" fmla="*/ 0 w 8104054"/>
              <a:gd name="connsiteY4" fmla="*/ 6858000 h 6858000"/>
              <a:gd name="connsiteX0" fmla="*/ 0 w 8104054"/>
              <a:gd name="connsiteY0" fmla="*/ 6858000 h 6858000"/>
              <a:gd name="connsiteX1" fmla="*/ 926722 w 8104054"/>
              <a:gd name="connsiteY1" fmla="*/ 0 h 6858000"/>
              <a:gd name="connsiteX2" fmla="*/ 8104054 w 8104054"/>
              <a:gd name="connsiteY2" fmla="*/ 0 h 6858000"/>
              <a:gd name="connsiteX3" fmla="*/ 7177332 w 8104054"/>
              <a:gd name="connsiteY3" fmla="*/ 6858000 h 6858000"/>
              <a:gd name="connsiteX4" fmla="*/ 0 w 810405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0904" h="6858000">
                <a:moveTo>
                  <a:pt x="0" y="6858000"/>
                </a:moveTo>
                <a:lnTo>
                  <a:pt x="926722" y="0"/>
                </a:lnTo>
                <a:lnTo>
                  <a:pt x="8080904" y="11575"/>
                </a:lnTo>
                <a:cubicBezTo>
                  <a:pt x="7760423" y="2332299"/>
                  <a:pt x="7486239" y="4572000"/>
                  <a:pt x="7177332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AFBFD8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C16817-173A-B348-A99F-465A8C52694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B24EA-41F2-3C88-3ECB-8EF038F1F2A6}"/>
              </a:ext>
            </a:extLst>
          </p:cNvPr>
          <p:cNvSpPr txBox="1"/>
          <p:nvPr/>
        </p:nvSpPr>
        <p:spPr>
          <a:xfrm>
            <a:off x="17371" y="249088"/>
            <a:ext cx="171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Demonstrate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48862-C753-FD3E-4CD9-A4F95B1EE453}"/>
              </a:ext>
            </a:extLst>
          </p:cNvPr>
          <p:cNvSpPr txBox="1"/>
          <p:nvPr/>
        </p:nvSpPr>
        <p:spPr>
          <a:xfrm>
            <a:off x="1765489" y="372198"/>
            <a:ext cx="314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Map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&amp;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추천 데모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프로그램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E818F-F4BC-373D-74F7-A4BA099D96DB}"/>
              </a:ext>
            </a:extLst>
          </p:cNvPr>
          <p:cNvSpPr txBox="1"/>
          <p:nvPr/>
        </p:nvSpPr>
        <p:spPr>
          <a:xfrm>
            <a:off x="2034736" y="6085692"/>
            <a:ext cx="189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Marker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cluster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256010-EBCA-D19E-6ADD-94DD6327C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004" y="440849"/>
            <a:ext cx="3721320" cy="5482080"/>
          </a:xfrm>
          <a:prstGeom prst="rect">
            <a:avLst/>
          </a:prstGeom>
        </p:spPr>
      </p:pic>
      <p:pic>
        <p:nvPicPr>
          <p:cNvPr id="9" name="그림 8" descr="지도, 텍스트이(가) 표시된 사진&#10;&#10;자동 생성된 설명">
            <a:hlinkClick r:id="rId3" action="ppaction://hlinkfile"/>
            <a:extLst>
              <a:ext uri="{FF2B5EF4-FFF2-40B4-BE49-F238E27FC236}">
                <a16:creationId xmlns:a16="http://schemas.microsoft.com/office/drawing/2014/main" id="{7D614D29-AC18-3AE8-007B-24AF71535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2" y="1258236"/>
            <a:ext cx="5281746" cy="4664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BECC5-9D2F-B6E5-811D-DB2B57BB597B}"/>
              </a:ext>
            </a:extLst>
          </p:cNvPr>
          <p:cNvSpPr txBox="1"/>
          <p:nvPr/>
        </p:nvSpPr>
        <p:spPr>
          <a:xfrm>
            <a:off x="8626402" y="6171259"/>
            <a:ext cx="1019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TKinter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643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DAECC-070E-49AE-B073-42562C59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DE41A189-956B-E9ED-835D-250DB6A17822}"/>
              </a:ext>
            </a:extLst>
          </p:cNvPr>
          <p:cNvSpPr/>
          <p:nvPr/>
        </p:nvSpPr>
        <p:spPr>
          <a:xfrm>
            <a:off x="5818537" y="0"/>
            <a:ext cx="8015315" cy="6858000"/>
          </a:xfrm>
          <a:custGeom>
            <a:avLst/>
            <a:gdLst>
              <a:gd name="connsiteX0" fmla="*/ 0 w 8104054"/>
              <a:gd name="connsiteY0" fmla="*/ 6858000 h 6858000"/>
              <a:gd name="connsiteX1" fmla="*/ 926722 w 8104054"/>
              <a:gd name="connsiteY1" fmla="*/ 0 h 6858000"/>
              <a:gd name="connsiteX2" fmla="*/ 8104054 w 8104054"/>
              <a:gd name="connsiteY2" fmla="*/ 0 h 6858000"/>
              <a:gd name="connsiteX3" fmla="*/ 7177332 w 8104054"/>
              <a:gd name="connsiteY3" fmla="*/ 6858000 h 6858000"/>
              <a:gd name="connsiteX4" fmla="*/ 0 w 8104054"/>
              <a:gd name="connsiteY4" fmla="*/ 6858000 h 6858000"/>
              <a:gd name="connsiteX0" fmla="*/ 0 w 8104054"/>
              <a:gd name="connsiteY0" fmla="*/ 6858000 h 6858000"/>
              <a:gd name="connsiteX1" fmla="*/ 926722 w 8104054"/>
              <a:gd name="connsiteY1" fmla="*/ 0 h 6858000"/>
              <a:gd name="connsiteX2" fmla="*/ 8104054 w 8104054"/>
              <a:gd name="connsiteY2" fmla="*/ 0 h 6858000"/>
              <a:gd name="connsiteX3" fmla="*/ 7177332 w 8104054"/>
              <a:gd name="connsiteY3" fmla="*/ 6858000 h 6858000"/>
              <a:gd name="connsiteX4" fmla="*/ 0 w 810405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  <a:gd name="connsiteX0" fmla="*/ 0 w 8080904"/>
              <a:gd name="connsiteY0" fmla="*/ 6858000 h 6858000"/>
              <a:gd name="connsiteX1" fmla="*/ 926722 w 8080904"/>
              <a:gd name="connsiteY1" fmla="*/ 0 h 6858000"/>
              <a:gd name="connsiteX2" fmla="*/ 8080904 w 8080904"/>
              <a:gd name="connsiteY2" fmla="*/ 11575 h 6858000"/>
              <a:gd name="connsiteX3" fmla="*/ 7177332 w 8080904"/>
              <a:gd name="connsiteY3" fmla="*/ 6858000 h 6858000"/>
              <a:gd name="connsiteX4" fmla="*/ 0 w 808090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80904" h="6858000">
                <a:moveTo>
                  <a:pt x="0" y="6858000"/>
                </a:moveTo>
                <a:lnTo>
                  <a:pt x="926722" y="0"/>
                </a:lnTo>
                <a:lnTo>
                  <a:pt x="8080904" y="11575"/>
                </a:lnTo>
                <a:cubicBezTo>
                  <a:pt x="7760423" y="2332299"/>
                  <a:pt x="7486239" y="4572000"/>
                  <a:pt x="7177332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DDABBE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413E2C-032F-4E04-78B7-CE8B6E067026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393930-2A73-359A-1FB6-560D4617E5D1}"/>
              </a:ext>
            </a:extLst>
          </p:cNvPr>
          <p:cNvSpPr txBox="1"/>
          <p:nvPr/>
        </p:nvSpPr>
        <p:spPr>
          <a:xfrm>
            <a:off x="17371" y="249088"/>
            <a:ext cx="1712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Demonstrate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86EC6C-B557-4E23-27BA-1A66E2F4DFCF}"/>
              </a:ext>
            </a:extLst>
          </p:cNvPr>
          <p:cNvSpPr txBox="1"/>
          <p:nvPr/>
        </p:nvSpPr>
        <p:spPr>
          <a:xfrm>
            <a:off x="1765489" y="372198"/>
            <a:ext cx="309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Map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&amp;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추천 데모 프로그램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9CD06A-8247-D09D-04E7-E5D2977F775F}"/>
              </a:ext>
            </a:extLst>
          </p:cNvPr>
          <p:cNvSpPr txBox="1"/>
          <p:nvPr/>
        </p:nvSpPr>
        <p:spPr>
          <a:xfrm>
            <a:off x="2034736" y="6085692"/>
            <a:ext cx="1892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Marker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cluster</a:t>
            </a:r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1F665A-0EBA-5BB0-5AB2-845D0F8126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4499" y="440849"/>
            <a:ext cx="3721320" cy="5482080"/>
          </a:xfrm>
          <a:prstGeom prst="rect">
            <a:avLst/>
          </a:prstGeom>
        </p:spPr>
      </p:pic>
      <p:pic>
        <p:nvPicPr>
          <p:cNvPr id="9" name="그림 8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62F8141-F9A8-03DD-266E-9DD743B8E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2" y="1258236"/>
            <a:ext cx="5281746" cy="4664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882CDC-B0AA-E3F9-4882-D0DB34FE87C1}"/>
              </a:ext>
            </a:extLst>
          </p:cNvPr>
          <p:cNvSpPr txBox="1"/>
          <p:nvPr/>
        </p:nvSpPr>
        <p:spPr>
          <a:xfrm>
            <a:off x="8626402" y="6171259"/>
            <a:ext cx="1019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TKinter</a:t>
            </a:r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33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F1A12-5C26-2C5D-628E-0033392EE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E8FE98D-0A33-5A23-707B-696F8C8E5297}"/>
              </a:ext>
            </a:extLst>
          </p:cNvPr>
          <p:cNvSpPr/>
          <p:nvPr/>
        </p:nvSpPr>
        <p:spPr>
          <a:xfrm>
            <a:off x="123954" y="75986"/>
            <a:ext cx="11918889" cy="6665282"/>
          </a:xfrm>
          <a:prstGeom prst="roundRect">
            <a:avLst>
              <a:gd name="adj" fmla="val 605"/>
            </a:avLst>
          </a:prstGeom>
          <a:noFill/>
          <a:ln w="50800">
            <a:solidFill>
              <a:srgbClr val="A75E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B3DB30-606A-EA34-9C67-91F5EF010460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BC9F08-D435-1C6C-85BE-ACF3958E62C1}"/>
              </a:ext>
            </a:extLst>
          </p:cNvPr>
          <p:cNvSpPr txBox="1"/>
          <p:nvPr/>
        </p:nvSpPr>
        <p:spPr>
          <a:xfrm>
            <a:off x="85425" y="240091"/>
            <a:ext cx="111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</a:p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8142DD-391B-2BC7-50FE-41FDD917DCEA}"/>
              </a:ext>
            </a:extLst>
          </p:cNvPr>
          <p:cNvSpPr txBox="1"/>
          <p:nvPr/>
        </p:nvSpPr>
        <p:spPr>
          <a:xfrm>
            <a:off x="1765489" y="372198"/>
            <a:ext cx="2611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시니어  추천  여행 코드</a:t>
            </a:r>
          </a:p>
        </p:txBody>
      </p:sp>
      <p:pic>
        <p:nvPicPr>
          <p:cNvPr id="5" name="그림 4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92B7D1-2E6F-FE7A-BCE4-E6FFABCE1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9" y="1347395"/>
            <a:ext cx="5829300" cy="2114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B65BE3-55E8-B62D-FF77-DFBA39586D3F}"/>
              </a:ext>
            </a:extLst>
          </p:cNvPr>
          <p:cNvSpPr txBox="1"/>
          <p:nvPr/>
        </p:nvSpPr>
        <p:spPr>
          <a:xfrm>
            <a:off x="1199833" y="3461945"/>
            <a:ext cx="4308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>
              <a:buAutoNum type="arabicPeriod"/>
            </a:pP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webdriver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크롬 브라우저 실행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- Selenium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webdriver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webdriver.common.by import By</a:t>
            </a:r>
          </a:p>
          <a:p>
            <a:pPr algn="ctr"/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bs4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BeautifulSoup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endParaRPr lang="ko-KR" altLang="en-US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6" name="그림 15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CC15674-37BF-C71B-5831-4E0DD6D02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4" y="4365660"/>
            <a:ext cx="6381750" cy="17049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E887B3-E4A9-1FFD-0966-474DF675D99C}"/>
              </a:ext>
            </a:extLst>
          </p:cNvPr>
          <p:cNvSpPr txBox="1"/>
          <p:nvPr/>
        </p:nvSpPr>
        <p:spPr>
          <a:xfrm>
            <a:off x="2554490" y="6146007"/>
            <a:ext cx="430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후 엑셀 저장</a:t>
            </a:r>
          </a:p>
        </p:txBody>
      </p:sp>
      <p:pic>
        <p:nvPicPr>
          <p:cNvPr id="22" name="그림 21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C1FC77D1-DF71-0FAF-3B31-419DD5C497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88" y="1347395"/>
            <a:ext cx="5009971" cy="380420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F73469-2381-6429-271E-0700CAC9794C}"/>
              </a:ext>
            </a:extLst>
          </p:cNvPr>
          <p:cNvSpPr txBox="1"/>
          <p:nvPr/>
        </p:nvSpPr>
        <p:spPr>
          <a:xfrm>
            <a:off x="7137467" y="5218147"/>
            <a:ext cx="4308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지도 마커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folium map,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CircleMarker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94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FA103-A83A-E722-2F97-378034015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293A6B-F0E5-00C7-B22E-7D2A5502CB3C}"/>
              </a:ext>
            </a:extLst>
          </p:cNvPr>
          <p:cNvSpPr/>
          <p:nvPr/>
        </p:nvSpPr>
        <p:spPr>
          <a:xfrm>
            <a:off x="123954" y="75986"/>
            <a:ext cx="11918889" cy="6665282"/>
          </a:xfrm>
          <a:prstGeom prst="roundRect">
            <a:avLst>
              <a:gd name="adj" fmla="val 605"/>
            </a:avLst>
          </a:prstGeom>
          <a:noFill/>
          <a:ln w="50800">
            <a:solidFill>
              <a:srgbClr val="A75E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C16817-173A-B348-A99F-465A8C52694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B24EA-41F2-3C88-3ECB-8EF038F1F2A6}"/>
              </a:ext>
            </a:extLst>
          </p:cNvPr>
          <p:cNvSpPr txBox="1"/>
          <p:nvPr/>
        </p:nvSpPr>
        <p:spPr>
          <a:xfrm>
            <a:off x="85425" y="240091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Senior </a:t>
            </a:r>
          </a:p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Recommend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48862-C753-FD3E-4CD9-A4F95B1EE453}"/>
              </a:ext>
            </a:extLst>
          </p:cNvPr>
          <p:cNvSpPr txBox="1"/>
          <p:nvPr/>
        </p:nvSpPr>
        <p:spPr>
          <a:xfrm>
            <a:off x="1765489" y="372198"/>
            <a:ext cx="92720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시니어  추천  여행 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티맵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세대맞춤 </a:t>
            </a:r>
            <a:r>
              <a:rPr lang="ko-KR" altLang="en-US" sz="1200" kern="0" dirty="0" err="1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취향저격</a:t>
            </a:r>
            <a:r>
              <a:rPr lang="ko-KR" altLang="en-US" sz="12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꽃보다 여행 </a:t>
            </a:r>
            <a:r>
              <a:rPr lang="en-US" altLang="ko-KR" sz="12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2"/>
              </a:rPr>
              <a:t>https://www.tmap.co.kr/static/trendmap_2020/tmap-trend/3-03.html</a:t>
            </a:r>
            <a:r>
              <a:rPr lang="en-US" altLang="ko-KR" sz="12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)</a:t>
            </a:r>
          </a:p>
          <a:p>
            <a:endParaRPr lang="ko-KR" altLang="en-US" sz="20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760" y="1513303"/>
            <a:ext cx="4826236" cy="4838007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217337"/>
              </p:ext>
            </p:extLst>
          </p:nvPr>
        </p:nvGraphicFramePr>
        <p:xfrm>
          <a:off x="310829" y="1323856"/>
          <a:ext cx="2838638" cy="2545340"/>
        </p:xfrm>
        <a:graphic>
          <a:graphicData uri="http://schemas.openxmlformats.org/drawingml/2006/table">
            <a:tbl>
              <a:tblPr/>
              <a:tblGrid>
                <a:gridCol w="408302">
                  <a:extLst>
                    <a:ext uri="{9D8B030D-6E8A-4147-A177-3AD203B41FA5}">
                      <a16:colId xmlns:a16="http://schemas.microsoft.com/office/drawing/2014/main" val="1886396481"/>
                    </a:ext>
                  </a:extLst>
                </a:gridCol>
                <a:gridCol w="1357993">
                  <a:extLst>
                    <a:ext uri="{9D8B030D-6E8A-4147-A177-3AD203B41FA5}">
                      <a16:colId xmlns:a16="http://schemas.microsoft.com/office/drawing/2014/main" val="3436158992"/>
                    </a:ext>
                  </a:extLst>
                </a:gridCol>
                <a:gridCol w="1072343">
                  <a:extLst>
                    <a:ext uri="{9D8B030D-6E8A-4147-A177-3AD203B41FA5}">
                      <a16:colId xmlns:a16="http://schemas.microsoft.com/office/drawing/2014/main" val="3402658252"/>
                    </a:ext>
                  </a:extLst>
                </a:gridCol>
              </a:tblGrid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한국민속촌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경기 용인시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704467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전주한옥마을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전북 전주시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670816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안동하회마을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경북 안동시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448343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낙안읍성민속마을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전남 순천시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387920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노무현대통령생가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경남 김해시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3562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8935648" y="1316793"/>
          <a:ext cx="2838638" cy="2545340"/>
        </p:xfrm>
        <a:graphic>
          <a:graphicData uri="http://schemas.openxmlformats.org/drawingml/2006/table">
            <a:tbl>
              <a:tblPr/>
              <a:tblGrid>
                <a:gridCol w="408302">
                  <a:extLst>
                    <a:ext uri="{9D8B030D-6E8A-4147-A177-3AD203B41FA5}">
                      <a16:colId xmlns:a16="http://schemas.microsoft.com/office/drawing/2014/main" val="1886396481"/>
                    </a:ext>
                  </a:extLst>
                </a:gridCol>
                <a:gridCol w="1316430">
                  <a:extLst>
                    <a:ext uri="{9D8B030D-6E8A-4147-A177-3AD203B41FA5}">
                      <a16:colId xmlns:a16="http://schemas.microsoft.com/office/drawing/2014/main" val="3436158992"/>
                    </a:ext>
                  </a:extLst>
                </a:gridCol>
                <a:gridCol w="1113906">
                  <a:extLst>
                    <a:ext uri="{9D8B030D-6E8A-4147-A177-3AD203B41FA5}">
                      <a16:colId xmlns:a16="http://schemas.microsoft.com/office/drawing/2014/main" val="3402658252"/>
                    </a:ext>
                  </a:extLst>
                </a:gridCol>
              </a:tblGrid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낙산사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강원 양양군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704467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보문사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인천 강화군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670816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불국사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경북 경주시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448343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해동용궁사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부</a:t>
                      </a:r>
                      <a:r>
                        <a:rPr lang="ko-KR" altLang="en-US" sz="1000" b="1" baseline="0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산 기장군</a:t>
                      </a:r>
                      <a:endParaRPr lang="ko-KR" altLang="en-US" sz="1000" b="1" dirty="0">
                        <a:solidFill>
                          <a:srgbClr val="888888"/>
                        </a:solidFill>
                        <a:effectLst/>
                        <a:latin typeface="SKTTmap300"/>
                      </a:endParaRP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387920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수덕사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충남 </a:t>
                      </a:r>
                      <a:r>
                        <a:rPr lang="ko-KR" altLang="en-US" sz="1000" b="1" dirty="0" err="1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예산시</a:t>
                      </a:r>
                      <a:endParaRPr lang="ko-KR" altLang="en-US" sz="1000" b="1" dirty="0">
                        <a:solidFill>
                          <a:srgbClr val="888888"/>
                        </a:solidFill>
                        <a:effectLst/>
                        <a:latin typeface="SKTTmap300"/>
                      </a:endParaRP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35620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45385" y="4071591"/>
          <a:ext cx="2838638" cy="2545340"/>
        </p:xfrm>
        <a:graphic>
          <a:graphicData uri="http://schemas.openxmlformats.org/drawingml/2006/table">
            <a:tbl>
              <a:tblPr/>
              <a:tblGrid>
                <a:gridCol w="408302">
                  <a:extLst>
                    <a:ext uri="{9D8B030D-6E8A-4147-A177-3AD203B41FA5}">
                      <a16:colId xmlns:a16="http://schemas.microsoft.com/office/drawing/2014/main" val="1886396481"/>
                    </a:ext>
                  </a:extLst>
                </a:gridCol>
                <a:gridCol w="1335133">
                  <a:extLst>
                    <a:ext uri="{9D8B030D-6E8A-4147-A177-3AD203B41FA5}">
                      <a16:colId xmlns:a16="http://schemas.microsoft.com/office/drawing/2014/main" val="3436158992"/>
                    </a:ext>
                  </a:extLst>
                </a:gridCol>
                <a:gridCol w="1095203">
                  <a:extLst>
                    <a:ext uri="{9D8B030D-6E8A-4147-A177-3AD203B41FA5}">
                      <a16:colId xmlns:a16="http://schemas.microsoft.com/office/drawing/2014/main" val="3402658252"/>
                    </a:ext>
                  </a:extLst>
                </a:gridCol>
              </a:tblGrid>
              <a:tr h="4601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예당호출렁다리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충남 예산군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704467"/>
                  </a:ext>
                </a:extLst>
              </a:tr>
              <a:tr h="4601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마장호수출렁다리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경기 파주시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670816"/>
                  </a:ext>
                </a:extLst>
              </a:tr>
              <a:tr h="4601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원주소금산출렁다리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강원 원주시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448343"/>
                  </a:ext>
                </a:extLst>
              </a:tr>
              <a:tr h="4601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독일마을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경남 남해군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387920"/>
                  </a:ext>
                </a:extLst>
              </a:tr>
              <a:tr h="4601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청남대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충북 청주시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3562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8935648" y="4071591"/>
          <a:ext cx="2838638" cy="2545340"/>
        </p:xfrm>
        <a:graphic>
          <a:graphicData uri="http://schemas.openxmlformats.org/drawingml/2006/table">
            <a:tbl>
              <a:tblPr/>
              <a:tblGrid>
                <a:gridCol w="408302">
                  <a:extLst>
                    <a:ext uri="{9D8B030D-6E8A-4147-A177-3AD203B41FA5}">
                      <a16:colId xmlns:a16="http://schemas.microsoft.com/office/drawing/2014/main" val="1886396481"/>
                    </a:ext>
                  </a:extLst>
                </a:gridCol>
                <a:gridCol w="1339290">
                  <a:extLst>
                    <a:ext uri="{9D8B030D-6E8A-4147-A177-3AD203B41FA5}">
                      <a16:colId xmlns:a16="http://schemas.microsoft.com/office/drawing/2014/main" val="3436158992"/>
                    </a:ext>
                  </a:extLst>
                </a:gridCol>
                <a:gridCol w="1091046">
                  <a:extLst>
                    <a:ext uri="{9D8B030D-6E8A-4147-A177-3AD203B41FA5}">
                      <a16:colId xmlns:a16="http://schemas.microsoft.com/office/drawing/2014/main" val="3402658252"/>
                    </a:ext>
                  </a:extLst>
                </a:gridCol>
              </a:tblGrid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1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화담숲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경기 광주시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3704467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2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죽녹원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전남 담양군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1670816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3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속삭이는자작나무숲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강원 인제군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9448343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4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아침고요수목원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경기 가평군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387920"/>
                  </a:ext>
                </a:extLst>
              </a:tr>
              <a:tr h="433514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5</a:t>
                      </a:r>
                      <a:r>
                        <a:rPr lang="ko-KR" altLang="en-US" sz="1000" b="1" dirty="0">
                          <a:solidFill>
                            <a:srgbClr val="8F4352"/>
                          </a:solidFill>
                          <a:effectLst/>
                          <a:latin typeface="SKTTmap300"/>
                        </a:rPr>
                        <a:t>위</a:t>
                      </a: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 err="1">
                          <a:solidFill>
                            <a:srgbClr val="666666"/>
                          </a:solidFill>
                          <a:effectLst/>
                          <a:latin typeface="SKTTmap500"/>
                        </a:rPr>
                        <a:t>국립수목원</a:t>
                      </a:r>
                      <a:endParaRPr lang="ko-KR" altLang="en-US" sz="1000" b="1" dirty="0">
                        <a:solidFill>
                          <a:srgbClr val="666666"/>
                        </a:solidFill>
                        <a:effectLst/>
                        <a:latin typeface="SKTTmap500"/>
                      </a:endParaRPr>
                    </a:p>
                  </a:txBody>
                  <a:tcPr marL="85600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b="1" dirty="0">
                          <a:solidFill>
                            <a:srgbClr val="888888"/>
                          </a:solidFill>
                          <a:effectLst/>
                          <a:latin typeface="SKTTmap300"/>
                        </a:rPr>
                        <a:t>경기 포천시</a:t>
                      </a:r>
                    </a:p>
                  </a:txBody>
                  <a:tcPr marL="89167" marR="85600" marT="178334" marB="1783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35620"/>
                  </a:ext>
                </a:extLst>
              </a:tr>
            </a:tbl>
          </a:graphicData>
        </a:graphic>
      </p:graphicFrame>
      <p:sp>
        <p:nvSpPr>
          <p:cNvPr id="11" name="한쪽 모서리는 잘리고 다른 쪽 모서리는 둥근 사각형 10"/>
          <p:cNvSpPr/>
          <p:nvPr/>
        </p:nvSpPr>
        <p:spPr>
          <a:xfrm>
            <a:off x="612191" y="1028377"/>
            <a:ext cx="2105025" cy="278568"/>
          </a:xfrm>
          <a:prstGeom prst="snip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고택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생가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민속마을</a:t>
            </a:r>
          </a:p>
        </p:txBody>
      </p:sp>
      <p:sp>
        <p:nvSpPr>
          <p:cNvPr id="19" name="한쪽 모서리는 잘리고 다른 쪽 모서리는 둥근 사각형 18"/>
          <p:cNvSpPr/>
          <p:nvPr/>
        </p:nvSpPr>
        <p:spPr>
          <a:xfrm>
            <a:off x="612191" y="3793023"/>
            <a:ext cx="2105025" cy="278568"/>
          </a:xfrm>
          <a:prstGeom prst="snip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관광명소</a:t>
            </a:r>
            <a:r>
              <a:rPr lang="en-US" altLang="ko-KR" sz="1200" b="1" dirty="0"/>
              <a:t>/</a:t>
            </a:r>
            <a:r>
              <a:rPr lang="ko-KR" altLang="en-US" sz="1200" b="1" dirty="0" err="1"/>
              <a:t>여행레저</a:t>
            </a:r>
            <a:endParaRPr lang="ko-KR" altLang="en-US" sz="1200" b="1" dirty="0"/>
          </a:p>
        </p:txBody>
      </p:sp>
      <p:sp>
        <p:nvSpPr>
          <p:cNvPr id="20" name="한쪽 모서리는 잘리고 다른 쪽 모서리는 둥근 사각형 19"/>
          <p:cNvSpPr/>
          <p:nvPr/>
        </p:nvSpPr>
        <p:spPr>
          <a:xfrm>
            <a:off x="9298541" y="3793023"/>
            <a:ext cx="2105025" cy="278568"/>
          </a:xfrm>
          <a:prstGeom prst="snip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산림욕장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자연휴양림</a:t>
            </a:r>
          </a:p>
        </p:txBody>
      </p:sp>
      <p:sp>
        <p:nvSpPr>
          <p:cNvPr id="21" name="한쪽 모서리는 잘리고 다른 쪽 모서리는 둥근 사각형 20"/>
          <p:cNvSpPr/>
          <p:nvPr/>
        </p:nvSpPr>
        <p:spPr>
          <a:xfrm>
            <a:off x="9302454" y="1028377"/>
            <a:ext cx="2105025" cy="278568"/>
          </a:xfrm>
          <a:prstGeom prst="snip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사찰</a:t>
            </a:r>
          </a:p>
        </p:txBody>
      </p:sp>
    </p:spTree>
    <p:extLst>
      <p:ext uri="{BB962C8B-B14F-4D97-AF65-F5344CB8AC3E}">
        <p14:creationId xmlns:p14="http://schemas.microsoft.com/office/powerpoint/2010/main" val="1704606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D1593-FAD3-8630-75DE-3BAFFF960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A8ADCC-82E2-C716-6EEC-30655E61CF17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CCE41E-C88C-BA04-B3C5-893799CD558E}"/>
              </a:ext>
            </a:extLst>
          </p:cNvPr>
          <p:cNvSpPr txBox="1"/>
          <p:nvPr/>
        </p:nvSpPr>
        <p:spPr>
          <a:xfrm>
            <a:off x="0" y="37219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29D2674-0F88-9620-4E0D-798D58081F87}"/>
              </a:ext>
            </a:extLst>
          </p:cNvPr>
          <p:cNvSpPr txBox="1"/>
          <p:nvPr/>
        </p:nvSpPr>
        <p:spPr>
          <a:xfrm>
            <a:off x="719440" y="4679438"/>
            <a:ext cx="300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김현철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나이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63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사는 곳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 파주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성격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자연경관을 좋아함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특징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xx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등산 동호회 파주지부 부회장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7" name="그림 36" descr="발코니에 있는 나이 든 남성 기업인">
            <a:extLst>
              <a:ext uri="{FF2B5EF4-FFF2-40B4-BE49-F238E27FC236}">
                <a16:creationId xmlns:a16="http://schemas.microsoft.com/office/drawing/2014/main" id="{ACF0D7D8-4360-800F-D510-89670D85A7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628" r="22363" b="-628"/>
          <a:stretch/>
        </p:blipFill>
        <p:spPr>
          <a:xfrm>
            <a:off x="719440" y="1473652"/>
            <a:ext cx="2673733" cy="31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756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12E9B-0652-033B-C74B-06AC74CCE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E4DF1A7-127C-02A5-F543-675977C4F7CB}"/>
              </a:ext>
            </a:extLst>
          </p:cNvPr>
          <p:cNvSpPr/>
          <p:nvPr/>
        </p:nvSpPr>
        <p:spPr>
          <a:xfrm>
            <a:off x="3858395" y="251012"/>
            <a:ext cx="3740098" cy="3303996"/>
          </a:xfrm>
          <a:prstGeom prst="roundRect">
            <a:avLst>
              <a:gd name="adj" fmla="val 7123"/>
            </a:avLst>
          </a:prstGeom>
          <a:solidFill>
            <a:srgbClr val="DDABBE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A90509-FD0E-FF1F-5AC3-F270CC721B79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67CB8-8FD6-10FF-120F-E9B22656CDCA}"/>
              </a:ext>
            </a:extLst>
          </p:cNvPr>
          <p:cNvSpPr txBox="1"/>
          <p:nvPr/>
        </p:nvSpPr>
        <p:spPr>
          <a:xfrm>
            <a:off x="0" y="37219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AC878E-2776-A9E9-90B0-1D14D712A09F}"/>
              </a:ext>
            </a:extLst>
          </p:cNvPr>
          <p:cNvSpPr txBox="1"/>
          <p:nvPr/>
        </p:nvSpPr>
        <p:spPr>
          <a:xfrm>
            <a:off x="719440" y="4679438"/>
            <a:ext cx="300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김현철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나이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63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사는 곳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 파주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성격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자연경관을 좋아함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특징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xx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등산 동호회 파주지부 부회장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7" name="그림 36" descr="발코니에 있는 나이 든 남성 기업인">
            <a:extLst>
              <a:ext uri="{FF2B5EF4-FFF2-40B4-BE49-F238E27FC236}">
                <a16:creationId xmlns:a16="http://schemas.microsoft.com/office/drawing/2014/main" id="{4DF0C5E3-1869-AF44-3F0D-2DB2A12E0D2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628" r="22363" b="-628"/>
          <a:stretch/>
        </p:blipFill>
        <p:spPr>
          <a:xfrm>
            <a:off x="719440" y="1473652"/>
            <a:ext cx="2673733" cy="3104607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AE61C96-56B0-1763-DDA0-87D55130BB7A}"/>
              </a:ext>
            </a:extLst>
          </p:cNvPr>
          <p:cNvGrpSpPr/>
          <p:nvPr/>
        </p:nvGrpSpPr>
        <p:grpSpPr>
          <a:xfrm>
            <a:off x="3868123" y="440976"/>
            <a:ext cx="3740098" cy="3114032"/>
            <a:chOff x="3868123" y="440976"/>
            <a:chExt cx="3740098" cy="31140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068A9F-11A5-BD1B-69FA-A5BEF7C20F16}"/>
                </a:ext>
              </a:extLst>
            </p:cNvPr>
            <p:cNvSpPr txBox="1"/>
            <p:nvPr/>
          </p:nvSpPr>
          <p:spPr>
            <a:xfrm>
              <a:off x="3868123" y="2816344"/>
              <a:ext cx="37400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오늘은 사랑하는 아내와 함께한 지 딱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30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주년이다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제주도로 여행을 가고 싶은데 어디로 가야 할까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?</a:t>
              </a: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여름이라 너무 더울 것 같아 고민이 많아진다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</a:t>
              </a:r>
            </a:p>
          </p:txBody>
        </p:sp>
        <p:pic>
          <p:nvPicPr>
            <p:cNvPr id="39" name="그림 38" descr="사람, 손가락, 야외, 손이(가) 표시된 사진&#10;&#10;자동 생성된 설명">
              <a:extLst>
                <a:ext uri="{FF2B5EF4-FFF2-40B4-BE49-F238E27FC236}">
                  <a16:creationId xmlns:a16="http://schemas.microsoft.com/office/drawing/2014/main" id="{71A6B237-9628-FE81-0590-1D00359E9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75" b="21645"/>
            <a:stretch/>
          </p:blipFill>
          <p:spPr>
            <a:xfrm>
              <a:off x="3960300" y="440976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09937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6FDE7-EC66-8E2E-6381-D26A183B3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887DDC6-6019-D920-343A-78FB430BA29E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CDA4B-CD57-8BB4-A630-229561DEA9A5}"/>
              </a:ext>
            </a:extLst>
          </p:cNvPr>
          <p:cNvSpPr txBox="1"/>
          <p:nvPr/>
        </p:nvSpPr>
        <p:spPr>
          <a:xfrm>
            <a:off x="310218" y="25101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77386C-13D1-7AA7-5533-86710528CE31}"/>
              </a:ext>
            </a:extLst>
          </p:cNvPr>
          <p:cNvSpPr txBox="1"/>
          <p:nvPr/>
        </p:nvSpPr>
        <p:spPr>
          <a:xfrm>
            <a:off x="384180" y="52512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해결 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1EEFA7-1DDE-1562-8837-D7CC8DCA33EE}"/>
              </a:ext>
            </a:extLst>
          </p:cNvPr>
          <p:cNvSpPr txBox="1"/>
          <p:nvPr/>
        </p:nvSpPr>
        <p:spPr>
          <a:xfrm>
            <a:off x="5387585" y="1024563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국내 여행을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Hip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하게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8E6F7B-202F-CEE2-3985-AAE21256D0DB}"/>
              </a:ext>
            </a:extLst>
          </p:cNvPr>
          <p:cNvSpPr txBox="1"/>
          <p:nvPr/>
        </p:nvSpPr>
        <p:spPr>
          <a:xfrm>
            <a:off x="2922166" y="1357026"/>
            <a:ext cx="4665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한국관광공사와 여행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유튜버와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 협업하여 유튜브 컨텐츠 제작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•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MZ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세대 중심으로 제주도 한달 살이 유행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서핑 특화 지역으로 성장한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‘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강원도 양양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의 성공적인 마케팅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AD4B02-904C-4016-E5D5-8A1E10D7A5DF}"/>
              </a:ext>
            </a:extLst>
          </p:cNvPr>
          <p:cNvSpPr txBox="1"/>
          <p:nvPr/>
        </p:nvSpPr>
        <p:spPr>
          <a:xfrm>
            <a:off x="4289528" y="3059668"/>
            <a:ext cx="329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지방활성화를 위한 지자체의 노력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A86741-9778-080B-4AC0-73F807ACA74F}"/>
              </a:ext>
            </a:extLst>
          </p:cNvPr>
          <p:cNvSpPr txBox="1"/>
          <p:nvPr/>
        </p:nvSpPr>
        <p:spPr>
          <a:xfrm>
            <a:off x="4275875" y="3413535"/>
            <a:ext cx="44278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이웃 지역과 협약하여 상생 프로젝트 진행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창업센터 건립 및 귀촌지원제도로 인구 유치 정책 수립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지역 특색을 고려한 다양한 관광산업 육성 투자유치 모색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F50124-CC2D-E875-E880-54F2370EEE4C}"/>
              </a:ext>
            </a:extLst>
          </p:cNvPr>
          <p:cNvSpPr txBox="1"/>
          <p:nvPr/>
        </p:nvSpPr>
        <p:spPr>
          <a:xfrm>
            <a:off x="4056253" y="5042180"/>
            <a:ext cx="356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모든 세대가 좋아할만한 여행지 정보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209A92-064D-084E-4449-3BA987F257B8}"/>
              </a:ext>
            </a:extLst>
          </p:cNvPr>
          <p:cNvSpPr txBox="1"/>
          <p:nvPr/>
        </p:nvSpPr>
        <p:spPr>
          <a:xfrm>
            <a:off x="3114527" y="5370767"/>
            <a:ext cx="44726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2030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세대의 모험심을 자극하는 관광지 추천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노령층에게 유행하는 새로운 관광지 추천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  <a:p>
            <a:pPr algn="r"/>
            <a:r>
              <a:rPr lang="en-US" altLang="ko-KR" sz="1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•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cs typeface="KoPubWorld돋움체 Bold" panose="00000800000000000000" pitchFamily="2" charset="-127"/>
              </a:rPr>
              <a:t>각 세대별로 다양한 관광지 정보를 얻을 수 있는 것이 중요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  <a:cs typeface="KoPubWorld돋움체 Bold" panose="00000800000000000000" pitchFamily="2" charset="-127"/>
            </a:endParaRPr>
          </a:p>
        </p:txBody>
      </p:sp>
      <p:cxnSp>
        <p:nvCxnSpPr>
          <p:cNvPr id="48" name="연결선: 구부러짐 47">
            <a:extLst>
              <a:ext uri="{FF2B5EF4-FFF2-40B4-BE49-F238E27FC236}">
                <a16:creationId xmlns:a16="http://schemas.microsoft.com/office/drawing/2014/main" id="{27AC5949-62FB-B702-BA6A-2969A83528B3}"/>
              </a:ext>
            </a:extLst>
          </p:cNvPr>
          <p:cNvCxnSpPr>
            <a:cxnSpLocks/>
          </p:cNvCxnSpPr>
          <p:nvPr/>
        </p:nvCxnSpPr>
        <p:spPr>
          <a:xfrm>
            <a:off x="7923968" y="-4315"/>
            <a:ext cx="857191" cy="584982"/>
          </a:xfrm>
          <a:prstGeom prst="curvedConnector2">
            <a:avLst/>
          </a:prstGeom>
          <a:ln w="38100">
            <a:solidFill>
              <a:srgbClr val="A75E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구부러짐 51">
            <a:extLst>
              <a:ext uri="{FF2B5EF4-FFF2-40B4-BE49-F238E27FC236}">
                <a16:creationId xmlns:a16="http://schemas.microsoft.com/office/drawing/2014/main" id="{74F1FD8D-ED94-C71D-3FAF-5E403E81F9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131200" y="2550455"/>
            <a:ext cx="6698256" cy="190995"/>
          </a:xfrm>
          <a:prstGeom prst="curvedConnector4">
            <a:avLst>
              <a:gd name="adj1" fmla="val 32090"/>
              <a:gd name="adj2" fmla="val 13167"/>
            </a:avLst>
          </a:prstGeom>
          <a:ln w="38100">
            <a:solidFill>
              <a:srgbClr val="A75E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구부러짐 69">
            <a:extLst>
              <a:ext uri="{FF2B5EF4-FFF2-40B4-BE49-F238E27FC236}">
                <a16:creationId xmlns:a16="http://schemas.microsoft.com/office/drawing/2014/main" id="{B959A7B7-55AE-2382-E355-FC00F68DC0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95224" y="142546"/>
            <a:ext cx="5261" cy="8542516"/>
          </a:xfrm>
          <a:prstGeom prst="curvedConnector5">
            <a:avLst>
              <a:gd name="adj1" fmla="val 4345182"/>
              <a:gd name="adj2" fmla="val 86608"/>
              <a:gd name="adj3" fmla="val -4245182"/>
            </a:avLst>
          </a:prstGeom>
          <a:ln w="38100">
            <a:solidFill>
              <a:srgbClr val="A75E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458226EF-E883-F3D7-0F45-43BE502C51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7871707" y="6281279"/>
            <a:ext cx="1918112" cy="622975"/>
          </a:xfrm>
          <a:prstGeom prst="curvedConnector3">
            <a:avLst>
              <a:gd name="adj1" fmla="val 50000"/>
            </a:avLst>
          </a:prstGeom>
          <a:ln w="38100">
            <a:solidFill>
              <a:srgbClr val="A75E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그림 39" descr="텍스트, 인간의 얼굴, 의류, 고글이(가) 표시된 사진&#10;&#10;자동 생성된 설명">
            <a:extLst>
              <a:ext uri="{FF2B5EF4-FFF2-40B4-BE49-F238E27FC236}">
                <a16:creationId xmlns:a16="http://schemas.microsoft.com/office/drawing/2014/main" id="{5560B146-B3CF-926C-6589-E85315489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168" y="596729"/>
            <a:ext cx="3774989" cy="2095292"/>
          </a:xfrm>
          <a:prstGeom prst="roundRect">
            <a:avLst/>
          </a:prstGeom>
          <a:ln w="76200">
            <a:solidFill>
              <a:srgbClr val="AFBFD8"/>
            </a:solidFill>
          </a:ln>
        </p:spPr>
      </p:pic>
      <p:pic>
        <p:nvPicPr>
          <p:cNvPr id="55" name="그림 54" descr="의류, 텍스트, 슈트, 인간의 얼굴이(가) 표시된 사진&#10;&#10;자동 생성된 설명">
            <a:extLst>
              <a:ext uri="{FF2B5EF4-FFF2-40B4-BE49-F238E27FC236}">
                <a16:creationId xmlns:a16="http://schemas.microsoft.com/office/drawing/2014/main" id="{4367FBE9-10EC-7995-F0AB-97220A773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2453941"/>
            <a:ext cx="3585766" cy="2273848"/>
          </a:xfrm>
          <a:prstGeom prst="roundRect">
            <a:avLst/>
          </a:prstGeom>
          <a:ln w="76200">
            <a:solidFill>
              <a:srgbClr val="AFBFD8"/>
            </a:solidFill>
          </a:ln>
        </p:spPr>
      </p:pic>
      <p:pic>
        <p:nvPicPr>
          <p:cNvPr id="59" name="그림 58" descr="야외, 해변, 구름, 하늘이(가) 표시된 사진&#10;&#10;자동 생성된 설명">
            <a:extLst>
              <a:ext uri="{FF2B5EF4-FFF2-40B4-BE49-F238E27FC236}">
                <a16:creationId xmlns:a16="http://schemas.microsoft.com/office/drawing/2014/main" id="{F271BCF5-3078-30BF-0E4F-99D84BB674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73" y="4240306"/>
            <a:ext cx="3565400" cy="2362078"/>
          </a:xfrm>
          <a:prstGeom prst="roundRect">
            <a:avLst/>
          </a:prstGeom>
          <a:ln w="76200">
            <a:solidFill>
              <a:srgbClr val="AFBFD8"/>
            </a:solidFill>
          </a:ln>
        </p:spPr>
      </p:pic>
    </p:spTree>
    <p:extLst>
      <p:ext uri="{BB962C8B-B14F-4D97-AF65-F5344CB8AC3E}">
        <p14:creationId xmlns:p14="http://schemas.microsoft.com/office/powerpoint/2010/main" val="426483371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316BB-E3BD-69EB-0578-C7279F7F1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C78F399-3A7C-18A8-3F6C-58F0314A56F2}"/>
              </a:ext>
            </a:extLst>
          </p:cNvPr>
          <p:cNvSpPr/>
          <p:nvPr/>
        </p:nvSpPr>
        <p:spPr>
          <a:xfrm>
            <a:off x="7866890" y="244750"/>
            <a:ext cx="3740098" cy="3303996"/>
          </a:xfrm>
          <a:prstGeom prst="roundRect">
            <a:avLst>
              <a:gd name="adj" fmla="val 7123"/>
            </a:avLst>
          </a:prstGeom>
          <a:solidFill>
            <a:srgbClr val="DDABBE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B01B967-9B22-1D13-E6B6-8F9087855BB3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BF374-ABBD-8E78-3E91-BF1F3DEBCC20}"/>
              </a:ext>
            </a:extLst>
          </p:cNvPr>
          <p:cNvSpPr txBox="1"/>
          <p:nvPr/>
        </p:nvSpPr>
        <p:spPr>
          <a:xfrm>
            <a:off x="0" y="37219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C1BF22-90AA-29A3-557B-6558850A2560}"/>
              </a:ext>
            </a:extLst>
          </p:cNvPr>
          <p:cNvSpPr txBox="1"/>
          <p:nvPr/>
        </p:nvSpPr>
        <p:spPr>
          <a:xfrm>
            <a:off x="719440" y="4679438"/>
            <a:ext cx="300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김현철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나이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63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사는 곳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 파주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성격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자연경관을 좋아함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특징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xx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등산 동호회 파주지부 부회장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7" name="그림 36" descr="발코니에 있는 나이 든 남성 기업인">
            <a:extLst>
              <a:ext uri="{FF2B5EF4-FFF2-40B4-BE49-F238E27FC236}">
                <a16:creationId xmlns:a16="http://schemas.microsoft.com/office/drawing/2014/main" id="{5C03066A-4D45-D24B-ECCE-D856DAD5B0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628" r="22363" b="-628"/>
          <a:stretch/>
        </p:blipFill>
        <p:spPr>
          <a:xfrm>
            <a:off x="719440" y="1473652"/>
            <a:ext cx="2673733" cy="31046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1650639-29D4-D825-A995-8C1B191F2CF8}"/>
              </a:ext>
            </a:extLst>
          </p:cNvPr>
          <p:cNvGrpSpPr/>
          <p:nvPr/>
        </p:nvGrpSpPr>
        <p:grpSpPr>
          <a:xfrm>
            <a:off x="3868123" y="440976"/>
            <a:ext cx="7720584" cy="3114032"/>
            <a:chOff x="3868123" y="440976"/>
            <a:chExt cx="7720584" cy="31140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482264-6FBE-EB90-C205-1EA674D7357C}"/>
                </a:ext>
              </a:extLst>
            </p:cNvPr>
            <p:cNvSpPr txBox="1"/>
            <p:nvPr/>
          </p:nvSpPr>
          <p:spPr>
            <a:xfrm>
              <a:off x="3868123" y="2816344"/>
              <a:ext cx="37400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오늘은 사랑하는 아내와 함께한 지 딱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30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주년이다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제주도로 여행을 가고 싶은데 어디로 가야 할까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?</a:t>
              </a: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여름이라 너무 더울 것 같아 고민이 많아진다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0DBA05B-BC5E-B2DB-2D6C-DB309383076E}"/>
                </a:ext>
              </a:extLst>
            </p:cNvPr>
            <p:cNvGrpSpPr/>
            <p:nvPr/>
          </p:nvGrpSpPr>
          <p:grpSpPr>
            <a:xfrm>
              <a:off x="7978523" y="440976"/>
              <a:ext cx="3610184" cy="3081727"/>
              <a:chOff x="7996804" y="440976"/>
              <a:chExt cx="3610184" cy="3081727"/>
            </a:xfrm>
          </p:grpSpPr>
          <p:pic>
            <p:nvPicPr>
              <p:cNvPr id="11" name="그림 10" descr="노트북, 사무용품, 커피잔, 흑백이(가) 표시된 사진&#10;&#10;자동 생성된 설명">
                <a:extLst>
                  <a:ext uri="{FF2B5EF4-FFF2-40B4-BE49-F238E27FC236}">
                    <a16:creationId xmlns:a16="http://schemas.microsoft.com/office/drawing/2014/main" id="{89CDCDBD-6027-59A6-96C8-504E3A0C8D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804" y="440976"/>
                <a:ext cx="3538467" cy="2281574"/>
              </a:xfrm>
              <a:prstGeom prst="rect">
                <a:avLst/>
              </a:prstGeom>
              <a:ln w="57150"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4EFB17-B447-B428-3E6E-242318509482}"/>
                  </a:ext>
                </a:extLst>
              </p:cNvPr>
              <p:cNvSpPr txBox="1"/>
              <p:nvPr/>
            </p:nvSpPr>
            <p:spPr>
              <a:xfrm>
                <a:off x="7996804" y="2784039"/>
                <a:ext cx="361018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저번에 봤던 여행지 추천을 이용해보자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.</a:t>
                </a: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흠 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… </a:t>
                </a:r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아내가 말했던 성산일출봉은 봄에 가고 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시원한 천지연 폭포와 만장굴에 가야겠다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!</a:t>
                </a:r>
              </a:p>
            </p:txBody>
          </p:sp>
        </p:grpSp>
        <p:pic>
          <p:nvPicPr>
            <p:cNvPr id="39" name="그림 38" descr="사람, 손가락, 야외, 손이(가) 표시된 사진&#10;&#10;자동 생성된 설명">
              <a:extLst>
                <a:ext uri="{FF2B5EF4-FFF2-40B4-BE49-F238E27FC236}">
                  <a16:creationId xmlns:a16="http://schemas.microsoft.com/office/drawing/2014/main" id="{6C6DDE8D-D45C-12CC-F7D4-FD22D5559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75" b="21645"/>
            <a:stretch/>
          </p:blipFill>
          <p:spPr>
            <a:xfrm>
              <a:off x="3960300" y="440976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42403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D9E89-CB3B-B4B1-AFE0-C8FBA942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1037DB4-6CCE-78FF-BC75-9FF714BE040B}"/>
              </a:ext>
            </a:extLst>
          </p:cNvPr>
          <p:cNvSpPr/>
          <p:nvPr/>
        </p:nvSpPr>
        <p:spPr>
          <a:xfrm>
            <a:off x="3884864" y="3555008"/>
            <a:ext cx="3740098" cy="3303996"/>
          </a:xfrm>
          <a:prstGeom prst="roundRect">
            <a:avLst>
              <a:gd name="adj" fmla="val 7123"/>
            </a:avLst>
          </a:prstGeom>
          <a:solidFill>
            <a:srgbClr val="DDABBE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3E167-40E9-D9DB-CCD5-3A0DB4C06C9A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85A92-DA7D-FC7C-4BA3-38DA96C0FFDD}"/>
              </a:ext>
            </a:extLst>
          </p:cNvPr>
          <p:cNvSpPr txBox="1"/>
          <p:nvPr/>
        </p:nvSpPr>
        <p:spPr>
          <a:xfrm>
            <a:off x="0" y="37219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952A16-9041-93C8-EF9A-CB1CFAD283CD}"/>
              </a:ext>
            </a:extLst>
          </p:cNvPr>
          <p:cNvSpPr txBox="1"/>
          <p:nvPr/>
        </p:nvSpPr>
        <p:spPr>
          <a:xfrm>
            <a:off x="719440" y="4679438"/>
            <a:ext cx="300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김현철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나이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63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사는 곳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 파주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성격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자연경관을 좋아함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특징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xx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등산 동호회 파주지부 부회장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7" name="그림 36" descr="발코니에 있는 나이 든 남성 기업인">
            <a:extLst>
              <a:ext uri="{FF2B5EF4-FFF2-40B4-BE49-F238E27FC236}">
                <a16:creationId xmlns:a16="http://schemas.microsoft.com/office/drawing/2014/main" id="{69F74F41-213F-A6C5-67A3-F8C41B57CB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628" r="22363" b="-628"/>
          <a:stretch/>
        </p:blipFill>
        <p:spPr>
          <a:xfrm>
            <a:off x="719440" y="1473652"/>
            <a:ext cx="2673733" cy="31046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229DAA-50C3-CC87-68A4-9D3C31088925}"/>
              </a:ext>
            </a:extLst>
          </p:cNvPr>
          <p:cNvGrpSpPr/>
          <p:nvPr/>
        </p:nvGrpSpPr>
        <p:grpSpPr>
          <a:xfrm>
            <a:off x="3868123" y="440976"/>
            <a:ext cx="7720584" cy="3114032"/>
            <a:chOff x="3868123" y="440976"/>
            <a:chExt cx="7720584" cy="31140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377939-0B24-9D34-7867-CA2C3D910BF8}"/>
                </a:ext>
              </a:extLst>
            </p:cNvPr>
            <p:cNvSpPr txBox="1"/>
            <p:nvPr/>
          </p:nvSpPr>
          <p:spPr>
            <a:xfrm>
              <a:off x="3868123" y="2816344"/>
              <a:ext cx="37400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오늘은 사랑하는 아내와 함께한 지 딱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30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주년이다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제주도로 여행을 가고 싶은데 어디로 가야 할까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?</a:t>
              </a: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여름이라 너무 더울 것 같아 고민이 많아진다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43D67040-39DA-6782-89AB-B55A6F9849C2}"/>
                </a:ext>
              </a:extLst>
            </p:cNvPr>
            <p:cNvGrpSpPr/>
            <p:nvPr/>
          </p:nvGrpSpPr>
          <p:grpSpPr>
            <a:xfrm>
              <a:off x="7978523" y="440976"/>
              <a:ext cx="3610184" cy="3081727"/>
              <a:chOff x="7996804" y="440976"/>
              <a:chExt cx="3610184" cy="3081727"/>
            </a:xfrm>
          </p:grpSpPr>
          <p:pic>
            <p:nvPicPr>
              <p:cNvPr id="11" name="그림 10" descr="노트북, 사무용품, 커피잔, 흑백이(가) 표시된 사진&#10;&#10;자동 생성된 설명">
                <a:extLst>
                  <a:ext uri="{FF2B5EF4-FFF2-40B4-BE49-F238E27FC236}">
                    <a16:creationId xmlns:a16="http://schemas.microsoft.com/office/drawing/2014/main" id="{7DE5B7A6-1004-B830-40B5-192F602E10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804" y="440976"/>
                <a:ext cx="3538467" cy="2281574"/>
              </a:xfrm>
              <a:prstGeom prst="rect">
                <a:avLst/>
              </a:prstGeom>
              <a:ln w="57150"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44675A-37B8-446F-6185-D374D35CB48C}"/>
                  </a:ext>
                </a:extLst>
              </p:cNvPr>
              <p:cNvSpPr txBox="1"/>
              <p:nvPr/>
            </p:nvSpPr>
            <p:spPr>
              <a:xfrm>
                <a:off x="7996804" y="2784039"/>
                <a:ext cx="361018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저번에 봤던 여행지 추천을 이용해보자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.</a:t>
                </a: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흠 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… </a:t>
                </a:r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아내가 말했던 성산일출봉은 봄에 가고 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시원한 천지연 폭포와 만장굴에 가야겠다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!</a:t>
                </a:r>
              </a:p>
            </p:txBody>
          </p:sp>
        </p:grpSp>
        <p:pic>
          <p:nvPicPr>
            <p:cNvPr id="39" name="그림 38" descr="사람, 손가락, 야외, 손이(가) 표시된 사진&#10;&#10;자동 생성된 설명">
              <a:extLst>
                <a:ext uri="{FF2B5EF4-FFF2-40B4-BE49-F238E27FC236}">
                  <a16:creationId xmlns:a16="http://schemas.microsoft.com/office/drawing/2014/main" id="{B5409B36-62A4-1ADF-CE35-0A228A040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75" b="21645"/>
            <a:stretch/>
          </p:blipFill>
          <p:spPr>
            <a:xfrm>
              <a:off x="3960300" y="440976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E19B1D2-E630-8F60-EA3A-A3B6D78F8B64}"/>
              </a:ext>
            </a:extLst>
          </p:cNvPr>
          <p:cNvGrpSpPr/>
          <p:nvPr/>
        </p:nvGrpSpPr>
        <p:grpSpPr>
          <a:xfrm>
            <a:off x="3858395" y="3674338"/>
            <a:ext cx="3749826" cy="3130056"/>
            <a:chOff x="3858395" y="3674338"/>
            <a:chExt cx="3749826" cy="31300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B861B8-5DE3-E36B-453F-63ADB2E0C0EF}"/>
                </a:ext>
              </a:extLst>
            </p:cNvPr>
            <p:cNvSpPr txBox="1"/>
            <p:nvPr/>
          </p:nvSpPr>
          <p:spPr>
            <a:xfrm>
              <a:off x="3858395" y="6065730"/>
              <a:ext cx="37498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여름에 한라산을 찾는 방문객이 적고 의외로 겨울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에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자주 가는구나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…! 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등산 동호회 사람들에게 이번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겨울 등산지로 한라산을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추천해야겠다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.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C6D520-161A-E26D-A1AB-8B6EB5262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" b="1025"/>
            <a:stretch/>
          </p:blipFill>
          <p:spPr>
            <a:xfrm>
              <a:off x="3986769" y="3674338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60322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D2A0-B488-25B8-6322-50AC58D38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E9C50B2-B13C-E52C-9C64-98E2B2DBEB8B}"/>
              </a:ext>
            </a:extLst>
          </p:cNvPr>
          <p:cNvSpPr/>
          <p:nvPr/>
        </p:nvSpPr>
        <p:spPr>
          <a:xfrm>
            <a:off x="7913566" y="3515299"/>
            <a:ext cx="3740098" cy="3303996"/>
          </a:xfrm>
          <a:prstGeom prst="roundRect">
            <a:avLst>
              <a:gd name="adj" fmla="val 7123"/>
            </a:avLst>
          </a:prstGeom>
          <a:solidFill>
            <a:srgbClr val="DDABBE"/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F93CAC-024F-D89C-7505-3D9669C4ABF1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B61783-73CB-B932-20D7-0CD079394F96}"/>
              </a:ext>
            </a:extLst>
          </p:cNvPr>
          <p:cNvSpPr txBox="1"/>
          <p:nvPr/>
        </p:nvSpPr>
        <p:spPr>
          <a:xfrm>
            <a:off x="0" y="372198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User Scenario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9BEF8-954E-B172-7153-EBB1F9D141B1}"/>
              </a:ext>
            </a:extLst>
          </p:cNvPr>
          <p:cNvSpPr txBox="1"/>
          <p:nvPr/>
        </p:nvSpPr>
        <p:spPr>
          <a:xfrm>
            <a:off x="719440" y="4679438"/>
            <a:ext cx="30072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이름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김현철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나이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63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사는 곳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경기도 파주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성격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자연경관을 좋아함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특징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xx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등산 동호회 파주지부 부회장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37" name="그림 36" descr="발코니에 있는 나이 든 남성 기업인">
            <a:extLst>
              <a:ext uri="{FF2B5EF4-FFF2-40B4-BE49-F238E27FC236}">
                <a16:creationId xmlns:a16="http://schemas.microsoft.com/office/drawing/2014/main" id="{85EBC5A6-1C2C-C6BE-F077-01564A34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3" t="628" r="22363" b="-628"/>
          <a:stretch/>
        </p:blipFill>
        <p:spPr>
          <a:xfrm>
            <a:off x="719440" y="1473652"/>
            <a:ext cx="2673733" cy="310460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022CEBA2-BC7C-D8A5-CB4F-5F20E4EB3581}"/>
              </a:ext>
            </a:extLst>
          </p:cNvPr>
          <p:cNvGrpSpPr/>
          <p:nvPr/>
        </p:nvGrpSpPr>
        <p:grpSpPr>
          <a:xfrm>
            <a:off x="3868123" y="440976"/>
            <a:ext cx="7720584" cy="3114032"/>
            <a:chOff x="3868123" y="440976"/>
            <a:chExt cx="7720584" cy="31140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26B31B-B823-ADB6-EE51-DE0D890D3EB5}"/>
                </a:ext>
              </a:extLst>
            </p:cNvPr>
            <p:cNvSpPr txBox="1"/>
            <p:nvPr/>
          </p:nvSpPr>
          <p:spPr>
            <a:xfrm>
              <a:off x="3868123" y="2816344"/>
              <a:ext cx="37400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오늘은 사랑하는 아내와 함께한 지 딱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30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주년이다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제주도로 여행을 가고 싶은데 어디로 가야 할까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?</a:t>
              </a: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여름이라 너무 더울 것 같아 고민이 많아진다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0B5F6AEB-DEAB-75AB-EFCF-16B10A945C05}"/>
                </a:ext>
              </a:extLst>
            </p:cNvPr>
            <p:cNvGrpSpPr/>
            <p:nvPr/>
          </p:nvGrpSpPr>
          <p:grpSpPr>
            <a:xfrm>
              <a:off x="7978523" y="440976"/>
              <a:ext cx="3610184" cy="3081727"/>
              <a:chOff x="7996804" y="440976"/>
              <a:chExt cx="3610184" cy="3081727"/>
            </a:xfrm>
          </p:grpSpPr>
          <p:pic>
            <p:nvPicPr>
              <p:cNvPr id="11" name="그림 10" descr="노트북, 사무용품, 커피잔, 흑백이(가) 표시된 사진&#10;&#10;자동 생성된 설명">
                <a:extLst>
                  <a:ext uri="{FF2B5EF4-FFF2-40B4-BE49-F238E27FC236}">
                    <a16:creationId xmlns:a16="http://schemas.microsoft.com/office/drawing/2014/main" id="{3D4A8A25-3418-18E7-2BD1-83F1801C2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6804" y="440976"/>
                <a:ext cx="3538467" cy="2281574"/>
              </a:xfrm>
              <a:prstGeom prst="rect">
                <a:avLst/>
              </a:prstGeom>
              <a:ln w="57150">
                <a:noFill/>
              </a:ln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FE4ADE-412A-C0E1-CA68-74D71E243129}"/>
                  </a:ext>
                </a:extLst>
              </p:cNvPr>
              <p:cNvSpPr txBox="1"/>
              <p:nvPr/>
            </p:nvSpPr>
            <p:spPr>
              <a:xfrm>
                <a:off x="7996804" y="2784039"/>
                <a:ext cx="3610184" cy="738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저번에 봤던 여행지 추천을 이용해보자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.</a:t>
                </a: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흠 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… </a:t>
                </a:r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아내가 말했던 성산일출봉은 봄에 가고 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시원한 천지연 폭포와 만장굴에 가야겠다</a:t>
                </a:r>
                <a:r>
                  <a:rPr lang="en-US" altLang="ko-KR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!</a:t>
                </a:r>
              </a:p>
            </p:txBody>
          </p:sp>
        </p:grpSp>
        <p:pic>
          <p:nvPicPr>
            <p:cNvPr id="39" name="그림 38" descr="사람, 손가락, 야외, 손이(가) 표시된 사진&#10;&#10;자동 생성된 설명">
              <a:extLst>
                <a:ext uri="{FF2B5EF4-FFF2-40B4-BE49-F238E27FC236}">
                  <a16:creationId xmlns:a16="http://schemas.microsoft.com/office/drawing/2014/main" id="{DC738353-4F7A-8BEE-F296-8AB28B3846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75" b="21645"/>
            <a:stretch/>
          </p:blipFill>
          <p:spPr>
            <a:xfrm>
              <a:off x="3960300" y="440976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3E7CAC-632E-46C0-02A7-DBAC57988C0C}"/>
              </a:ext>
            </a:extLst>
          </p:cNvPr>
          <p:cNvGrpSpPr/>
          <p:nvPr/>
        </p:nvGrpSpPr>
        <p:grpSpPr>
          <a:xfrm>
            <a:off x="3858395" y="3674338"/>
            <a:ext cx="3749826" cy="3130056"/>
            <a:chOff x="3858395" y="3674338"/>
            <a:chExt cx="3749826" cy="313005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FFA11D7-F363-7397-B0D5-3BF6D64BB0DD}"/>
                </a:ext>
              </a:extLst>
            </p:cNvPr>
            <p:cNvSpPr txBox="1"/>
            <p:nvPr/>
          </p:nvSpPr>
          <p:spPr>
            <a:xfrm>
              <a:off x="3858395" y="6065730"/>
              <a:ext cx="37498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여름에 한라산을 찾는 방문객이 적고 의외로 겨울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에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자주 가는구나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…! 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등산 동호회 사람들에게 이번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겨울 등산지로 한라산을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추천해야겠다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.</a:t>
              </a: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4C9F5A4-2600-78C3-95E7-6064E9F88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" b="1025"/>
            <a:stretch/>
          </p:blipFill>
          <p:spPr>
            <a:xfrm>
              <a:off x="3986769" y="3674338"/>
              <a:ext cx="3536288" cy="2309183"/>
            </a:xfrm>
            <a:prstGeom prst="rect">
              <a:avLst/>
            </a:prstGeom>
            <a:ln w="57150">
              <a:noFill/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6F630ED-E619-5B27-67E8-24B99D971D5D}"/>
              </a:ext>
            </a:extLst>
          </p:cNvPr>
          <p:cNvGrpSpPr/>
          <p:nvPr/>
        </p:nvGrpSpPr>
        <p:grpSpPr>
          <a:xfrm>
            <a:off x="7905716" y="3690873"/>
            <a:ext cx="3740098" cy="3056633"/>
            <a:chOff x="7905716" y="3690873"/>
            <a:chExt cx="3740098" cy="3056633"/>
          </a:xfrm>
        </p:grpSpPr>
        <p:pic>
          <p:nvPicPr>
            <p:cNvPr id="10" name="그림 9" descr="사람, 의류, 사람들, 승객이(가) 표시된 사진&#10;&#10;자동 생성된 설명">
              <a:extLst>
                <a:ext uri="{FF2B5EF4-FFF2-40B4-BE49-F238E27FC236}">
                  <a16:creationId xmlns:a16="http://schemas.microsoft.com/office/drawing/2014/main" id="{87854C07-5DF3-32B1-A1AE-454D6D9FA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0"/>
            <a:stretch/>
          </p:blipFill>
          <p:spPr>
            <a:xfrm>
              <a:off x="8006532" y="3690873"/>
              <a:ext cx="3538467" cy="2281574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E5FBBB-D06A-B5C3-C60D-32372DDFC307}"/>
                </a:ext>
              </a:extLst>
            </p:cNvPr>
            <p:cNvSpPr txBox="1"/>
            <p:nvPr/>
          </p:nvSpPr>
          <p:spPr>
            <a:xfrm>
              <a:off x="7905716" y="6008842"/>
              <a:ext cx="37400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여름 인기 관광지 답게 역시나 사람들이 너무 많다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멋진 장관을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볼 수 있을 것 같은 기대감이 생긴다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</a:t>
              </a: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우리에게 잊지 못할 여행이 되길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829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A75B-B397-DF0E-CF57-DD03AACC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2D390B-1351-10B1-2ED1-7BB4AA922400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BF85D-FDC1-80FE-5E07-ADB5AB890D95}"/>
              </a:ext>
            </a:extLst>
          </p:cNvPr>
          <p:cNvSpPr txBox="1"/>
          <p:nvPr/>
        </p:nvSpPr>
        <p:spPr>
          <a:xfrm>
            <a:off x="-12172" y="251012"/>
            <a:ext cx="176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Value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&amp;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Effect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7177E-B4F1-8602-A816-3AA02EEEA3C0}"/>
              </a:ext>
            </a:extLst>
          </p:cNvPr>
          <p:cNvSpPr txBox="1"/>
          <p:nvPr/>
        </p:nvSpPr>
        <p:spPr>
          <a:xfrm>
            <a:off x="99173" y="556865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가치와 기대효과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F58B597-8DC5-B8D1-DA2A-55AB8AEBF39E}"/>
              </a:ext>
            </a:extLst>
          </p:cNvPr>
          <p:cNvSpPr/>
          <p:nvPr/>
        </p:nvSpPr>
        <p:spPr>
          <a:xfrm>
            <a:off x="717177" y="1201272"/>
            <a:ext cx="10973454" cy="5082987"/>
          </a:xfrm>
          <a:prstGeom prst="roundRect">
            <a:avLst/>
          </a:prstGeom>
          <a:noFill/>
          <a:ln w="38100">
            <a:solidFill>
              <a:srgbClr val="AFBFD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 descr="폰트, 로고, 상징, 화이트이(가) 표시된 사진&#10;&#10;자동 생성된 설명">
            <a:extLst>
              <a:ext uri="{FF2B5EF4-FFF2-40B4-BE49-F238E27FC236}">
                <a16:creationId xmlns:a16="http://schemas.microsoft.com/office/drawing/2014/main" id="{C5647D81-E5A3-80CC-C448-B3C4FF71C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95" y="3487044"/>
            <a:ext cx="2387941" cy="7011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8EEFE2-ED39-C328-D7EA-62626AE73118}"/>
              </a:ext>
            </a:extLst>
          </p:cNvPr>
          <p:cNvSpPr txBox="1"/>
          <p:nvPr/>
        </p:nvSpPr>
        <p:spPr>
          <a:xfrm>
            <a:off x="3730153" y="2067596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간편한 검색 지향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43C17BE-99A9-7734-3A4E-8EE871B9CC34}"/>
              </a:ext>
            </a:extLst>
          </p:cNvPr>
          <p:cNvGrpSpPr/>
          <p:nvPr/>
        </p:nvGrpSpPr>
        <p:grpSpPr>
          <a:xfrm>
            <a:off x="1294888" y="2374173"/>
            <a:ext cx="2387941" cy="870868"/>
            <a:chOff x="1294888" y="2215493"/>
            <a:chExt cx="2387941" cy="8708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0D99BD8-A63B-76ED-39FA-100FC92EE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59516" b="-87340"/>
            <a:stretch/>
          </p:blipFill>
          <p:spPr>
            <a:xfrm>
              <a:off x="1294888" y="2215493"/>
              <a:ext cx="2387941" cy="87086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25D8672-F3FB-9D71-0ACE-7643399A5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4741" y="2238062"/>
              <a:ext cx="403895" cy="396274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B60B1A-9BB5-D403-8EA6-09188D8B4595}"/>
              </a:ext>
            </a:extLst>
          </p:cNvPr>
          <p:cNvSpPr txBox="1"/>
          <p:nvPr/>
        </p:nvSpPr>
        <p:spPr>
          <a:xfrm>
            <a:off x="3764346" y="2405188"/>
            <a:ext cx="6253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국내 여행을 떠나고 싶을 때 블로그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뉴스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카페를 찾아보지 않아도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쉽게 관광지 추천을 받을 수 있음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4AA6EF-CD7A-90FE-89E0-9AC48947B895}"/>
              </a:ext>
            </a:extLst>
          </p:cNvPr>
          <p:cNvSpPr txBox="1"/>
          <p:nvPr/>
        </p:nvSpPr>
        <p:spPr>
          <a:xfrm>
            <a:off x="3764346" y="3357372"/>
            <a:ext cx="3004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2.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독보적인 계절별 추천 기능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D69019-6961-26BC-0EEB-AC02B88BE080}"/>
              </a:ext>
            </a:extLst>
          </p:cNvPr>
          <p:cNvSpPr txBox="1"/>
          <p:nvPr/>
        </p:nvSpPr>
        <p:spPr>
          <a:xfrm>
            <a:off x="3764346" y="3672910"/>
            <a:ext cx="6923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한국관광공사에서 제공하는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‘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대한민국 구석구석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’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에 다양한 카테고리별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여행 추천 컨텐츠가 있지만 계절별 카테고리는 존재하지 않음</a:t>
            </a:r>
          </a:p>
        </p:txBody>
      </p:sp>
      <p:pic>
        <p:nvPicPr>
          <p:cNvPr id="24" name="그림 23" descr="폰트, 로고, 그래픽, 상징이(가) 표시된 사진&#10;&#10;자동 생성된 설명">
            <a:extLst>
              <a:ext uri="{FF2B5EF4-FFF2-40B4-BE49-F238E27FC236}">
                <a16:creationId xmlns:a16="http://schemas.microsoft.com/office/drawing/2014/main" id="{A67D92B6-224E-1BF7-F849-E099E18303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911" y="4829159"/>
            <a:ext cx="1287892" cy="6325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4272104-A43D-1699-6C5B-7CC68ED8646D}"/>
              </a:ext>
            </a:extLst>
          </p:cNvPr>
          <p:cNvSpPr txBox="1"/>
          <p:nvPr/>
        </p:nvSpPr>
        <p:spPr>
          <a:xfrm>
            <a:off x="3764346" y="4661145"/>
            <a:ext cx="437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3.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테마에 국한되지 않는 다양한 관광지 추천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4D2BC2-D57D-3DF6-998A-35892CE07FAC}"/>
              </a:ext>
            </a:extLst>
          </p:cNvPr>
          <p:cNvSpPr txBox="1"/>
          <p:nvPr/>
        </p:nvSpPr>
        <p:spPr>
          <a:xfrm>
            <a:off x="3730153" y="5013164"/>
            <a:ext cx="769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산림청에서 제공하는 휴양림관광지 추천 사이트로 휴양림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숲길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산림레포츠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관련 관광지만을 추천함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반면 우리 분석은 치중되지 않은 다양한 관광지를 추천함</a:t>
            </a:r>
          </a:p>
        </p:txBody>
      </p:sp>
    </p:spTree>
    <p:extLst>
      <p:ext uri="{BB962C8B-B14F-4D97-AF65-F5344CB8AC3E}">
        <p14:creationId xmlns:p14="http://schemas.microsoft.com/office/powerpoint/2010/main" val="40436198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BA75B-B397-DF0E-CF57-DD03AACCA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02D390B-1351-10B1-2ED1-7BB4AA922400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08E8C6-AE60-3642-8BE9-857994D40E6E}"/>
              </a:ext>
            </a:extLst>
          </p:cNvPr>
          <p:cNvSpPr txBox="1"/>
          <p:nvPr/>
        </p:nvSpPr>
        <p:spPr>
          <a:xfrm>
            <a:off x="257826" y="369636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팀원 역할</a:t>
            </a:r>
            <a:endParaRPr lang="en-US" altLang="ko-KR" b="0" i="0" dirty="0">
              <a:solidFill>
                <a:srgbClr val="000000"/>
              </a:solidFill>
              <a:effectLst/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C274F64-0CB6-A72A-0EAE-C094AA088C60}"/>
              </a:ext>
            </a:extLst>
          </p:cNvPr>
          <p:cNvGrpSpPr/>
          <p:nvPr/>
        </p:nvGrpSpPr>
        <p:grpSpPr>
          <a:xfrm>
            <a:off x="8605106" y="2391422"/>
            <a:ext cx="2695702" cy="2911144"/>
            <a:chOff x="9763160" y="3108420"/>
            <a:chExt cx="2695702" cy="2911144"/>
          </a:xfrm>
        </p:grpSpPr>
        <p:sp>
          <p:nvSpPr>
            <p:cNvPr id="50" name="직사각형 49"/>
            <p:cNvSpPr/>
            <p:nvPr/>
          </p:nvSpPr>
          <p:spPr>
            <a:xfrm>
              <a:off x="9763160" y="3108420"/>
              <a:ext cx="2287875" cy="2911144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8544" y="3544208"/>
              <a:ext cx="699450" cy="69945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sp>
          <p:nvSpPr>
            <p:cNvPr id="57" name="TextBox 56"/>
            <p:cNvSpPr txBox="1"/>
            <p:nvPr/>
          </p:nvSpPr>
          <p:spPr>
            <a:xfrm>
              <a:off x="10375318" y="4658103"/>
              <a:ext cx="208354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동적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크롤링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네이버 검색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API</a:t>
              </a:r>
              <a:endPara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워드클라우드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텍스트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마이닝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발표자료 제작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0319431" y="4296992"/>
              <a:ext cx="1166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이건희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11BA5595-12F6-EEF6-A440-D989C5605E4F}"/>
              </a:ext>
            </a:extLst>
          </p:cNvPr>
          <p:cNvGrpSpPr/>
          <p:nvPr/>
        </p:nvGrpSpPr>
        <p:grpSpPr>
          <a:xfrm>
            <a:off x="1533291" y="2322995"/>
            <a:ext cx="2483217" cy="2911144"/>
            <a:chOff x="143036" y="3022363"/>
            <a:chExt cx="2483217" cy="2911144"/>
          </a:xfrm>
        </p:grpSpPr>
        <p:sp>
          <p:nvSpPr>
            <p:cNvPr id="29" name="직사각형 28"/>
            <p:cNvSpPr/>
            <p:nvPr/>
          </p:nvSpPr>
          <p:spPr>
            <a:xfrm>
              <a:off x="143036" y="3022363"/>
              <a:ext cx="2287875" cy="2911144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924" y="3337032"/>
              <a:ext cx="699450" cy="693259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sp>
          <p:nvSpPr>
            <p:cNvPr id="66" name="TextBox 65"/>
            <p:cNvSpPr txBox="1"/>
            <p:nvPr/>
          </p:nvSpPr>
          <p:spPr>
            <a:xfrm>
              <a:off x="542709" y="4594927"/>
              <a:ext cx="2083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데이터 리서치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발표자료 제작 지원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03811" y="4086721"/>
              <a:ext cx="1166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김윤식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BB5B0B-7CB7-F4D3-DBDA-3E8DCD56D101}"/>
              </a:ext>
            </a:extLst>
          </p:cNvPr>
          <p:cNvGrpSpPr/>
          <p:nvPr/>
        </p:nvGrpSpPr>
        <p:grpSpPr>
          <a:xfrm>
            <a:off x="3521778" y="565139"/>
            <a:ext cx="2658876" cy="2911144"/>
            <a:chOff x="2533313" y="692259"/>
            <a:chExt cx="2658876" cy="2911144"/>
          </a:xfrm>
        </p:grpSpPr>
        <p:sp>
          <p:nvSpPr>
            <p:cNvPr id="63" name="TextBox 62"/>
            <p:cNvSpPr txBox="1"/>
            <p:nvPr/>
          </p:nvSpPr>
          <p:spPr>
            <a:xfrm>
              <a:off x="3108645" y="2166135"/>
              <a:ext cx="2083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프로젝트 총괄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동적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크롤링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지도 시각화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en-US" altLang="ko-KR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tkinter</a:t>
              </a:r>
              <a:endPara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2F63424-1597-46FD-86A9-6DD77AAF570A}"/>
                </a:ext>
              </a:extLst>
            </p:cNvPr>
            <p:cNvGrpSpPr/>
            <p:nvPr/>
          </p:nvGrpSpPr>
          <p:grpSpPr>
            <a:xfrm>
              <a:off x="2533313" y="692259"/>
              <a:ext cx="2287875" cy="2911144"/>
              <a:chOff x="2548067" y="741530"/>
              <a:chExt cx="2287875" cy="2911144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548067" y="741530"/>
                <a:ext cx="2287875" cy="2911144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7844" y="1038074"/>
                <a:ext cx="699450" cy="699450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</p:pic>
          <p:sp>
            <p:nvSpPr>
              <p:cNvPr id="64" name="TextBox 63"/>
              <p:cNvSpPr txBox="1"/>
              <p:nvPr/>
            </p:nvSpPr>
            <p:spPr>
              <a:xfrm>
                <a:off x="3088731" y="1790858"/>
                <a:ext cx="11663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팀장 최희정</a:t>
                </a:r>
              </a:p>
            </p:txBody>
          </p:sp>
          <p:sp>
            <p:nvSpPr>
              <p:cNvPr id="71" name="포인트가 5개인 별 70"/>
              <p:cNvSpPr/>
              <p:nvPr/>
            </p:nvSpPr>
            <p:spPr>
              <a:xfrm>
                <a:off x="3317844" y="984740"/>
                <a:ext cx="231691" cy="212293"/>
              </a:xfrm>
              <a:prstGeom prst="star5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4FDAC5-014D-93D6-0D1F-C23F61DD11CA}"/>
              </a:ext>
            </a:extLst>
          </p:cNvPr>
          <p:cNvGrpSpPr/>
          <p:nvPr/>
        </p:nvGrpSpPr>
        <p:grpSpPr>
          <a:xfrm>
            <a:off x="4650819" y="3197484"/>
            <a:ext cx="2390040" cy="2911144"/>
            <a:chOff x="4953098" y="3022363"/>
            <a:chExt cx="2390040" cy="2911144"/>
          </a:xfrm>
        </p:grpSpPr>
        <p:sp>
          <p:nvSpPr>
            <p:cNvPr id="31" name="직사각형 30"/>
            <p:cNvSpPr/>
            <p:nvPr/>
          </p:nvSpPr>
          <p:spPr>
            <a:xfrm>
              <a:off x="4953098" y="3022363"/>
              <a:ext cx="2287875" cy="2911144"/>
            </a:xfrm>
            <a:prstGeom prst="rect">
              <a:avLst/>
            </a:prstGeom>
            <a:noFill/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9271" y="3544208"/>
              <a:ext cx="699450" cy="69945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sp>
          <p:nvSpPr>
            <p:cNvPr id="73" name="TextBox 72"/>
            <p:cNvSpPr txBox="1"/>
            <p:nvPr/>
          </p:nvSpPr>
          <p:spPr>
            <a:xfrm>
              <a:off x="5259594" y="4697522"/>
              <a:ext cx="20835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데이터 전처리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동적 </a:t>
              </a:r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크롤링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 err="1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카카오맵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 </a:t>
              </a:r>
              <a:r>
                <a: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API </a:t>
              </a:r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좌표 검색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  <a:p>
              <a:r>
                <a:rPr lang="ko-KR" altLang="en-US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rPr>
                <a:t>지역별 맵 시각화</a:t>
              </a:r>
              <a:endPara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490158" y="4296992"/>
              <a:ext cx="11663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이민경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5B0433F-ABE1-26D4-6FD5-62D224EA71B3}"/>
              </a:ext>
            </a:extLst>
          </p:cNvPr>
          <p:cNvGrpSpPr/>
          <p:nvPr/>
        </p:nvGrpSpPr>
        <p:grpSpPr>
          <a:xfrm>
            <a:off x="6527078" y="1062449"/>
            <a:ext cx="2600273" cy="3267532"/>
            <a:chOff x="7358129" y="633064"/>
            <a:chExt cx="2600273" cy="3267532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010" y="1038074"/>
              <a:ext cx="699450" cy="699450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</p:pic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9ACDF84-3210-9E1F-D554-091560E7A738}"/>
                </a:ext>
              </a:extLst>
            </p:cNvPr>
            <p:cNvGrpSpPr/>
            <p:nvPr/>
          </p:nvGrpSpPr>
          <p:grpSpPr>
            <a:xfrm>
              <a:off x="7358129" y="633064"/>
              <a:ext cx="2600273" cy="3267532"/>
              <a:chOff x="7358129" y="633064"/>
              <a:chExt cx="2600273" cy="3267532"/>
            </a:xfrm>
          </p:grpSpPr>
          <p:sp>
            <p:nvSpPr>
              <p:cNvPr id="49" name="직사각형 48"/>
              <p:cNvSpPr/>
              <p:nvPr/>
            </p:nvSpPr>
            <p:spPr>
              <a:xfrm>
                <a:off x="7358129" y="633064"/>
                <a:ext cx="2287875" cy="2911144"/>
              </a:xfrm>
              <a:prstGeom prst="rect">
                <a:avLst/>
              </a:prstGeom>
              <a:noFill/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7914897" y="1790858"/>
                <a:ext cx="11663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b="1" dirty="0" err="1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배연주</a:t>
                </a:r>
                <a:endParaRPr lang="ko-KR" altLang="en-US" sz="1400" b="1" dirty="0"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7874858" y="2084714"/>
                <a:ext cx="2083544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데이터 수집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원본 데이터 정리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동적 </a:t>
                </a:r>
                <a:r>
                  <a:rPr lang="ko-KR" altLang="en-US" sz="1400" dirty="0" err="1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크롤링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데이터 시각화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자료 수집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발표자료 제작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pPr algn="ctr"/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  <a:p>
                <a:pPr algn="ctr"/>
                <a:r>
                  <a:rPr lang="ko-KR" altLang="en-US" sz="1400" dirty="0">
                    <a:latin typeface="나눔스퀘어OTF Light" panose="020B0600000101010101" pitchFamily="34" charset="-127"/>
                    <a:ea typeface="나눔스퀘어OTF Light" panose="020B0600000101010101" pitchFamily="34" charset="-127"/>
                  </a:rPr>
                  <a:t> </a:t>
                </a:r>
                <a:endParaRPr lang="en-US" altLang="ko-KR" sz="1400" dirty="0">
                  <a:latin typeface="나눔스퀘어OTF Light" panose="020B0600000101010101" pitchFamily="34" charset="-127"/>
                  <a:ea typeface="나눔스퀘어OTF Light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8262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C08F3-D981-58CB-5895-807351AA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66A00F-B311-20F4-04C7-0608769E9AC2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9F5A3-03A8-934E-D8B4-6FAB07E6EA23}"/>
              </a:ext>
            </a:extLst>
          </p:cNvPr>
          <p:cNvSpPr txBox="1"/>
          <p:nvPr/>
        </p:nvSpPr>
        <p:spPr>
          <a:xfrm>
            <a:off x="119686" y="388549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느낀점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&amp; 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후기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3FA55C-9C89-FA9A-42FA-FEB23D4B3C14}"/>
              </a:ext>
            </a:extLst>
          </p:cNvPr>
          <p:cNvSpPr txBox="1"/>
          <p:nvPr/>
        </p:nvSpPr>
        <p:spPr>
          <a:xfrm>
            <a:off x="515602" y="2948272"/>
            <a:ext cx="63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최희정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3" y="2251157"/>
            <a:ext cx="633909" cy="633909"/>
          </a:xfrm>
          <a:prstGeom prst="ellipse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1484915" y="3364469"/>
            <a:ext cx="10091651" cy="939338"/>
          </a:xfrm>
          <a:prstGeom prst="roundRect">
            <a:avLst/>
          </a:prstGeom>
          <a:solidFill>
            <a:srgbClr val="DD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2000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개가 넘는 데이터를 다루면서 계절별 여행지 추천이 가능하다 생각했지만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특정 장소에 </a:t>
            </a:r>
            <a:r>
              <a:rPr lang="ko-KR" altLang="en-US" sz="1400" dirty="0" err="1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방문객수가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몰렸다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제대로 된 통계를 통한 충분한 데이터 제공이 필요하다고 생각했다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484915" y="2251157"/>
            <a:ext cx="10091651" cy="939338"/>
          </a:xfrm>
          <a:prstGeom prst="roundRect">
            <a:avLst/>
          </a:prstGeom>
          <a:solidFill>
            <a:srgbClr val="DD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데이터분석을 위해 가장 중요한 시작은 목표에 맞는 정확한 데이터를 찾아오는 것이며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, </a:t>
            </a:r>
          </a:p>
          <a:p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그것을 이용한 자료의 분석은 프로그램을 이용하지만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결국 데이터 분석가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사람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)</a:t>
            </a:r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의 역량이 큼을 다시 한번 느꼈다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.</a:t>
            </a:r>
            <a:endParaRPr lang="en-US" altLang="ko-KR" sz="1400" dirty="0">
              <a:solidFill>
                <a:schemeClr val="tx1"/>
              </a:solidFill>
              <a:latin typeface="나눔스퀘어OTF Light" panose="020B0600000101010101" pitchFamily="34" charset="-127"/>
              <a:ea typeface="나눔스퀘어OTF Light" panose="020B0600000101010101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1484915" y="1174281"/>
            <a:ext cx="10091651" cy="939338"/>
          </a:xfrm>
          <a:prstGeom prst="roundRect">
            <a:avLst/>
          </a:prstGeom>
          <a:solidFill>
            <a:srgbClr val="DD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2022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년 자료를 가지고 만들었는데 매년 업데이트 되어 지속 가능할 수 있다면 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더 유의미한 분석 프로젝트가 될 것 같다고 느꼈다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</a:p>
          <a:p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데이터 수집에 시간을 쏟은 만큼 분석에도 더 많은 시간을 쏟았으면 좋았을 것 같다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484915" y="4477781"/>
            <a:ext cx="10091651" cy="939338"/>
          </a:xfrm>
          <a:prstGeom prst="roundRect">
            <a:avLst/>
          </a:prstGeom>
          <a:solidFill>
            <a:srgbClr val="DD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공신력 있는 데이터로 분석한 결과 값을 기본으로 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PPT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를 만들어 보니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웹에서 떠도는 캡쳐와는 깊이가 많이 다르다고 느꼈다</a:t>
            </a:r>
            <a:r>
              <a:rPr lang="en-US" altLang="ko-KR" sz="1400" dirty="0">
                <a:solidFill>
                  <a:schemeClr val="tx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  <a:endParaRPr lang="ko-KR" altLang="en-US" sz="14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470304" y="5591093"/>
            <a:ext cx="10091651" cy="939338"/>
          </a:xfrm>
          <a:prstGeom prst="roundRect">
            <a:avLst/>
          </a:prstGeom>
          <a:solidFill>
            <a:srgbClr val="DDA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ea typeface="나눔스퀘어OTF Light" panose="020B0600000101010101"/>
              </a:rPr>
              <a:t>보다 정확한 분석을 위해서는 대량의 데이터와 키워드에 대한 깊은 고민이 필요하다는 것을 깨달았다</a:t>
            </a:r>
            <a:r>
              <a:rPr lang="en-US" altLang="ko-KR" sz="1400" dirty="0">
                <a:solidFill>
                  <a:schemeClr val="tx1"/>
                </a:solidFill>
                <a:ea typeface="나눔스퀘어OTF Light" panose="020B0600000101010101"/>
              </a:rPr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3FA55C-9C89-FA9A-42FA-FEB23D4B3C14}"/>
              </a:ext>
            </a:extLst>
          </p:cNvPr>
          <p:cNvSpPr txBox="1"/>
          <p:nvPr/>
        </p:nvSpPr>
        <p:spPr>
          <a:xfrm>
            <a:off x="515601" y="1798735"/>
            <a:ext cx="63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err="1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배연주</a:t>
            </a:r>
            <a:endParaRPr lang="ko-KR" altLang="en-US" sz="1000" b="1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2" y="1101620"/>
            <a:ext cx="633909" cy="633909"/>
          </a:xfrm>
          <a:prstGeom prst="ellipse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3FA55C-9C89-FA9A-42FA-FEB23D4B3C14}"/>
              </a:ext>
            </a:extLst>
          </p:cNvPr>
          <p:cNvSpPr txBox="1"/>
          <p:nvPr/>
        </p:nvSpPr>
        <p:spPr>
          <a:xfrm>
            <a:off x="515600" y="4095281"/>
            <a:ext cx="63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이민경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1" y="3398166"/>
            <a:ext cx="633909" cy="633909"/>
          </a:xfrm>
          <a:prstGeom prst="ellipse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83FA55C-9C89-FA9A-42FA-FEB23D4B3C14}"/>
              </a:ext>
            </a:extLst>
          </p:cNvPr>
          <p:cNvSpPr txBox="1"/>
          <p:nvPr/>
        </p:nvSpPr>
        <p:spPr>
          <a:xfrm>
            <a:off x="515599" y="5191744"/>
            <a:ext cx="63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김윤식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0" y="4494629"/>
            <a:ext cx="633909" cy="633909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83FA55C-9C89-FA9A-42FA-FEB23D4B3C14}"/>
              </a:ext>
            </a:extLst>
          </p:cNvPr>
          <p:cNvSpPr txBox="1"/>
          <p:nvPr/>
        </p:nvSpPr>
        <p:spPr>
          <a:xfrm>
            <a:off x="515599" y="6288208"/>
            <a:ext cx="633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이건희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00" y="5591093"/>
            <a:ext cx="633909" cy="633909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4103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53667-7EDD-59A8-0B67-39E34153D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C37D31A-FCF1-CFE9-521E-A14FCB6D7FBA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DC1A8-BC95-C9B9-6D61-8644D33748FF}"/>
              </a:ext>
            </a:extLst>
          </p:cNvPr>
          <p:cNvSpPr txBox="1"/>
          <p:nvPr/>
        </p:nvSpPr>
        <p:spPr>
          <a:xfrm>
            <a:off x="119686" y="38854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참고자료 출처</a:t>
            </a:r>
            <a:endParaRPr lang="en-US" altLang="ko-KR" dirty="0">
              <a:latin typeface="나눔스퀘어OTF ExtraBold" panose="020B0600000101010101" pitchFamily="34" charset="-127"/>
              <a:ea typeface="나눔스퀘어OTF ExtraBold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9384F8-76F4-51BF-0BD0-33AB70116BD6}"/>
              </a:ext>
            </a:extLst>
          </p:cNvPr>
          <p:cNvSpPr txBox="1"/>
          <p:nvPr/>
        </p:nvSpPr>
        <p:spPr>
          <a:xfrm>
            <a:off x="344973" y="2465377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뉴스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A4BAE1D-9AE1-732E-010D-AEE23540EF08}"/>
              </a:ext>
            </a:extLst>
          </p:cNvPr>
          <p:cNvCxnSpPr>
            <a:cxnSpLocks/>
          </p:cNvCxnSpPr>
          <p:nvPr/>
        </p:nvCxnSpPr>
        <p:spPr>
          <a:xfrm>
            <a:off x="295835" y="2835883"/>
            <a:ext cx="11313459" cy="0"/>
          </a:xfrm>
          <a:prstGeom prst="line">
            <a:avLst/>
          </a:prstGeom>
          <a:ln>
            <a:solidFill>
              <a:srgbClr val="8F4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0BC294-7639-2B29-7D0D-F9C6B11E09F2}"/>
              </a:ext>
            </a:extLst>
          </p:cNvPr>
          <p:cNvSpPr txBox="1"/>
          <p:nvPr/>
        </p:nvSpPr>
        <p:spPr>
          <a:xfrm>
            <a:off x="295835" y="2964747"/>
            <a:ext cx="113134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일본</a:t>
            </a:r>
            <a:r>
              <a:rPr lang="en-US" altLang="ko-KR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ko-KR" altLang="en-US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그 다음은 한국</a:t>
            </a:r>
            <a:r>
              <a:rPr lang="en-US" altLang="ko-KR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... '</a:t>
            </a:r>
            <a:r>
              <a:rPr lang="ko-KR" altLang="en-US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지방소멸</a:t>
            </a:r>
            <a:r>
              <a:rPr lang="en-US" altLang="ko-KR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' </a:t>
            </a:r>
            <a:r>
              <a:rPr lang="ko-KR" altLang="en-US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막는 방법 여기 있다 </a:t>
            </a:r>
            <a:r>
              <a:rPr lang="en-US" altLang="ko-KR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검색일</a:t>
            </a:r>
            <a:r>
              <a:rPr lang="en-US" altLang="ko-KR" sz="1400" b="0" i="0" dirty="0"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2024. 02.04)</a:t>
            </a:r>
            <a:endParaRPr lang="ko-KR" altLang="en-US" sz="1400" b="0" i="0" dirty="0"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2"/>
              </a:rPr>
              <a:t>https://www.ohmynews.com/NWS_Web/Series/series_premium_pg.aspx?CNTN_CD=A0002999329&amp;CMPT_CD=P0010&amp;utm_source=naver&amp;utm_medium=newsearch&amp;utm_campaign=naver_news</a:t>
            </a:r>
            <a:endParaRPr lang="en-US" altLang="ko-KR" sz="1100" u="sng" kern="0" spc="0" dirty="0">
              <a:solidFill>
                <a:srgbClr val="0000FF"/>
              </a:solidFill>
              <a:effectLst/>
              <a:uFill>
                <a:solidFill>
                  <a:srgbClr val="0000FF"/>
                </a:solidFill>
              </a:u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u="sng" kern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서삼석 “남해안 관광 활성화로 지방소멸 해소해야”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검색일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2024.02.04)</a:t>
            </a:r>
            <a:endParaRPr lang="en-US" altLang="ko-KR" sz="1400" u="sng" kern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100" u="sng" kern="0" spc="0" dirty="0">
                <a:solidFill>
                  <a:srgbClr val="0000FF"/>
                </a:solidFill>
                <a:effectLst/>
                <a:uFill>
                  <a:solidFill>
                    <a:srgbClr val="0000FF"/>
                  </a:solidFill>
                </a:u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3"/>
              </a:rPr>
              <a:t>http://www.kjdaily.com/article.php?aid=1706927326621520054</a:t>
            </a:r>
            <a:endParaRPr lang="en-US" altLang="ko-KR" sz="1100" u="sng" kern="0" spc="0" dirty="0">
              <a:solidFill>
                <a:srgbClr val="0000FF"/>
              </a:solidFill>
              <a:effectLst/>
              <a:uFill>
                <a:solidFill>
                  <a:srgbClr val="0000FF"/>
                </a:solidFill>
              </a:u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u="sng" kern="0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합천군</a:t>
            </a:r>
            <a:r>
              <a:rPr lang="en-US" altLang="ko-KR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</a:t>
            </a:r>
            <a:r>
              <a:rPr lang="ko-KR" altLang="en-US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대구 남구청 손잡고 지방소멸 대응 </a:t>
            </a:r>
            <a:r>
              <a:rPr lang="en-US" altLang="ko-KR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검색일</a:t>
            </a:r>
            <a:r>
              <a:rPr lang="en-US" altLang="ko-KR" sz="1400" b="0" i="0" dirty="0">
                <a:solidFill>
                  <a:srgbClr val="191919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2024. 02.04)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100" u="sng" kern="0" spc="0" dirty="0">
                <a:solidFill>
                  <a:srgbClr val="800080"/>
                </a:solidFill>
                <a:effectLst/>
                <a:uFill>
                  <a:solidFill>
                    <a:srgbClr val="800080"/>
                  </a:solidFill>
                </a:u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4"/>
              </a:rPr>
              <a:t>https://www.asiatoday.co.kr/view.php?key=20240131010018613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병원도 앱으로 예약하는 시대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…</a:t>
            </a:r>
            <a:r>
              <a:rPr lang="ko-KR" altLang="en-US" sz="1400" i="0" dirty="0" err="1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소외받는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노인들 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검색일</a:t>
            </a:r>
            <a:r>
              <a:rPr lang="en-US" altLang="ko-KR" sz="1400" i="0" dirty="0">
                <a:solidFill>
                  <a:srgbClr val="222222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2024.02.04)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100" kern="0" spc="0" dirty="0">
                <a:solidFill>
                  <a:srgbClr val="000000"/>
                </a:solidFill>
                <a:effectLst/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5"/>
              </a:rPr>
              <a:t>https://www.namdonews.com/news/articleView.html?idxno=756897</a:t>
            </a:r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kern="0" dirty="0">
              <a:solidFill>
                <a:srgbClr val="00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kern="0" dirty="0">
              <a:solidFill>
                <a:srgbClr val="00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400" kern="0" dirty="0">
              <a:solidFill>
                <a:srgbClr val="00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400" kern="0" dirty="0">
              <a:solidFill>
                <a:srgbClr val="00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kern="0" spc="0" dirty="0">
              <a:solidFill>
                <a:srgbClr val="000000"/>
              </a:solidFill>
              <a:effectLst/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1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56269-6A7F-3485-1521-D52946984382}"/>
              </a:ext>
            </a:extLst>
          </p:cNvPr>
          <p:cNvSpPr txBox="1"/>
          <p:nvPr/>
        </p:nvSpPr>
        <p:spPr>
          <a:xfrm>
            <a:off x="331531" y="529574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이미지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2EE29F-6A97-4943-B3A6-C06B288F9F3D}"/>
              </a:ext>
            </a:extLst>
          </p:cNvPr>
          <p:cNvCxnSpPr>
            <a:cxnSpLocks/>
          </p:cNvCxnSpPr>
          <p:nvPr/>
        </p:nvCxnSpPr>
        <p:spPr>
          <a:xfrm>
            <a:off x="331531" y="5665078"/>
            <a:ext cx="4007713" cy="0"/>
          </a:xfrm>
          <a:prstGeom prst="line">
            <a:avLst/>
          </a:prstGeom>
          <a:ln>
            <a:solidFill>
              <a:srgbClr val="8F4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F3B3C7-5F5C-C058-8C3E-A839D29D90C7}"/>
              </a:ext>
            </a:extLst>
          </p:cNvPr>
          <p:cNvSpPr txBox="1"/>
          <p:nvPr/>
        </p:nvSpPr>
        <p:spPr>
          <a:xfrm>
            <a:off x="331531" y="5793941"/>
            <a:ext cx="30722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언스플래쉬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6"/>
              </a:rPr>
              <a:t>https://unsplash.com/ko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픽사베이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7"/>
              </a:rPr>
              <a:t>https://pixabay.com/ko/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플래티콘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8"/>
              </a:rPr>
              <a:t>https://www.flaticon.com/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Office 365 presentation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내장 이미지</a:t>
            </a:r>
          </a:p>
        </p:txBody>
      </p:sp>
      <p:pic>
        <p:nvPicPr>
          <p:cNvPr id="11" name="그림 10" descr="노랑, 로고, 그래픽, 폰트이(가) 표시된 사진&#10;&#10;자동 생성된 설명">
            <a:extLst>
              <a:ext uri="{FF2B5EF4-FFF2-40B4-BE49-F238E27FC236}">
                <a16:creationId xmlns:a16="http://schemas.microsoft.com/office/drawing/2014/main" id="{C5B25B4C-74B4-B7C0-4DA3-4972CA18A9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52" y="4588778"/>
            <a:ext cx="1757461" cy="9040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04" y="4646709"/>
            <a:ext cx="961679" cy="89159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07" y="5781297"/>
            <a:ext cx="1795072" cy="6940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18" y="5475814"/>
            <a:ext cx="1072042" cy="999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A027E-3246-4596-53A9-3EEAE1534E40}"/>
              </a:ext>
            </a:extLst>
          </p:cNvPr>
          <p:cNvSpPr txBox="1"/>
          <p:nvPr/>
        </p:nvSpPr>
        <p:spPr>
          <a:xfrm>
            <a:off x="331061" y="1055003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데이터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4EDE5-A345-9BF5-AA62-6590DC53BAA8}"/>
              </a:ext>
            </a:extLst>
          </p:cNvPr>
          <p:cNvSpPr txBox="1"/>
          <p:nvPr/>
        </p:nvSpPr>
        <p:spPr>
          <a:xfrm>
            <a:off x="331531" y="1488941"/>
            <a:ext cx="49391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세대맞춤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취향저격</a:t>
            </a:r>
            <a:r>
              <a:rPr lang="ko-KR" altLang="en-US" sz="14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꽃보다 여행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(</a:t>
            </a:r>
            <a:r>
              <a:rPr lang="ko-KR" altLang="en-US" sz="14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검색일</a:t>
            </a:r>
            <a:r>
              <a:rPr lang="en-US" altLang="ko-KR" sz="14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2024. 01. 31)</a:t>
            </a:r>
          </a:p>
          <a:p>
            <a:r>
              <a:rPr lang="en-US" altLang="ko-KR" sz="1200" kern="0" dirty="0">
                <a:solidFill>
                  <a:srgbClr val="000000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  <a:hlinkClick r:id="rId13"/>
              </a:rPr>
              <a:t>https://www.tmap.co.kr/static/trendmap_2020/tmap-trend/3-03.html</a:t>
            </a:r>
            <a:endParaRPr lang="en-US" altLang="ko-KR" sz="1200" kern="0" dirty="0">
              <a:solidFill>
                <a:srgbClr val="000000"/>
              </a:solidFill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79EB82D-209A-AFA6-10AB-D9E49E5E6712}"/>
              </a:ext>
            </a:extLst>
          </p:cNvPr>
          <p:cNvCxnSpPr>
            <a:cxnSpLocks/>
          </p:cNvCxnSpPr>
          <p:nvPr/>
        </p:nvCxnSpPr>
        <p:spPr>
          <a:xfrm>
            <a:off x="331531" y="1431949"/>
            <a:ext cx="11313459" cy="0"/>
          </a:xfrm>
          <a:prstGeom prst="line">
            <a:avLst/>
          </a:prstGeom>
          <a:ln>
            <a:solidFill>
              <a:srgbClr val="8F4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96AB397-057A-F0DA-CA02-A2CD11EE2DFD}"/>
              </a:ext>
            </a:extLst>
          </p:cNvPr>
          <p:cNvSpPr txBox="1"/>
          <p:nvPr/>
        </p:nvSpPr>
        <p:spPr>
          <a:xfrm>
            <a:off x="363501" y="1936642"/>
            <a:ext cx="19718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KOSIS </a:t>
            </a:r>
            <a:r>
              <a:rPr lang="ko-KR" altLang="en-US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국가통계포털</a:t>
            </a:r>
            <a:endParaRPr lang="ko-KR" altLang="en-US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sz="1200" dirty="0">
                <a:hlinkClick r:id="rId14"/>
              </a:rPr>
              <a:t>파일통계표 조회 </a:t>
            </a:r>
            <a:r>
              <a:rPr lang="en-US" altLang="ko-KR" sz="1200" dirty="0">
                <a:hlinkClick r:id="rId14"/>
              </a:rPr>
              <a:t>(kosis.kr)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814304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DF90F-35BF-529D-0CB3-439AE8073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84643D-081C-4E59-33E3-2A22CC30D716}"/>
              </a:ext>
            </a:extLst>
          </p:cNvPr>
          <p:cNvSpPr txBox="1"/>
          <p:nvPr/>
        </p:nvSpPr>
        <p:spPr>
          <a:xfrm>
            <a:off x="3221372" y="1510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겉표지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9E2ECB-0358-5F24-CDB2-A1D0DFA43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596" r="389"/>
          <a:stretch/>
        </p:blipFill>
        <p:spPr>
          <a:xfrm>
            <a:off x="0" y="0"/>
            <a:ext cx="12192000" cy="6887029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5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B6A875E-ACFC-6A51-3E07-DD400775A4C9}"/>
              </a:ext>
            </a:extLst>
          </p:cNvPr>
          <p:cNvSpPr/>
          <p:nvPr/>
        </p:nvSpPr>
        <p:spPr>
          <a:xfrm>
            <a:off x="0" y="-29518"/>
            <a:ext cx="12192000" cy="6887029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5F2040-187E-49CA-6255-2A05F7850FD6}"/>
              </a:ext>
            </a:extLst>
          </p:cNvPr>
          <p:cNvSpPr txBox="1"/>
          <p:nvPr/>
        </p:nvSpPr>
        <p:spPr>
          <a:xfrm>
            <a:off x="4761216" y="2278488"/>
            <a:ext cx="248337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latin typeface="Vladimir Script" panose="03050402040407070305" pitchFamily="66" charset="0"/>
                <a:ea typeface="HS봄바람체 2.0" panose="00000503030000020004" pitchFamily="2" charset="-127"/>
              </a:rPr>
              <a:t>End</a:t>
            </a:r>
            <a:endParaRPr lang="ko-KR" altLang="en-US" sz="13000" dirty="0">
              <a:solidFill>
                <a:schemeClr val="bg1"/>
              </a:solidFill>
              <a:latin typeface="Vladimir Script" panose="03050402040407070305" pitchFamily="66" charset="0"/>
              <a:ea typeface="HS봄바람체 2.0" panose="0000050303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A4D877-B3D1-82C9-B549-BF4DF311378B}"/>
              </a:ext>
            </a:extLst>
          </p:cNvPr>
          <p:cNvSpPr txBox="1"/>
          <p:nvPr/>
        </p:nvSpPr>
        <p:spPr>
          <a:xfrm>
            <a:off x="3659953" y="2018342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DX경필명조B" panose="02010606000101010101" pitchFamily="2" charset="-127"/>
                <a:ea typeface="DX경필명조B" panose="02010606000101010101" pitchFamily="2" charset="-127"/>
              </a:rPr>
              <a:t>월별 데이터를 활용한 계절별 전국 관광지 안내</a:t>
            </a:r>
            <a:endParaRPr lang="en-US" altLang="ko-KR" dirty="0">
              <a:solidFill>
                <a:schemeClr val="bg1"/>
              </a:solidFill>
              <a:latin typeface="DX경필명조B" panose="02010606000101010101" pitchFamily="2" charset="-127"/>
              <a:ea typeface="DX경필명조B" panose="02010606000101010101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537B137-91B0-9B43-5764-FC1C73E08E44}"/>
              </a:ext>
            </a:extLst>
          </p:cNvPr>
          <p:cNvCxnSpPr/>
          <p:nvPr/>
        </p:nvCxnSpPr>
        <p:spPr>
          <a:xfrm>
            <a:off x="2949388" y="1799807"/>
            <a:ext cx="63111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D6BF90E-91A5-391A-BE0F-4636E3BE9325}"/>
              </a:ext>
            </a:extLst>
          </p:cNvPr>
          <p:cNvCxnSpPr/>
          <p:nvPr/>
        </p:nvCxnSpPr>
        <p:spPr>
          <a:xfrm>
            <a:off x="2949388" y="4262183"/>
            <a:ext cx="631115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2D3FAA-28C8-F9EC-ED9E-829CF882A423}"/>
              </a:ext>
            </a:extLst>
          </p:cNvPr>
          <p:cNvSpPr txBox="1"/>
          <p:nvPr/>
        </p:nvSpPr>
        <p:spPr>
          <a:xfrm>
            <a:off x="4098535" y="4305893"/>
            <a:ext cx="4041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팀 전국구 김윤식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배연주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이건희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이민경 </a:t>
            </a:r>
            <a:r>
              <a:rPr lang="en-US" altLang="ko-KR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/ </a:t>
            </a:r>
            <a:r>
              <a:rPr lang="ko-KR" altLang="en-US" sz="1400" dirty="0">
                <a:solidFill>
                  <a:schemeClr val="bg1"/>
                </a:solidFill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최희정</a:t>
            </a:r>
          </a:p>
        </p:txBody>
      </p:sp>
    </p:spTree>
    <p:extLst>
      <p:ext uri="{BB962C8B-B14F-4D97-AF65-F5344CB8AC3E}">
        <p14:creationId xmlns:p14="http://schemas.microsoft.com/office/powerpoint/2010/main" val="359746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CFA0-2D38-703C-FE91-379AB076E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8E0BF1-058F-F35D-F6C6-307FB7A751D4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19C7B7-E304-7E47-C6F6-B05FBD99BA44}"/>
              </a:ext>
            </a:extLst>
          </p:cNvPr>
          <p:cNvSpPr txBox="1"/>
          <p:nvPr/>
        </p:nvSpPr>
        <p:spPr>
          <a:xfrm>
            <a:off x="525627" y="25101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Idea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A61662-651A-093F-ECD6-FE016427C77B}"/>
              </a:ext>
            </a:extLst>
          </p:cNvPr>
          <p:cNvSpPr txBox="1"/>
          <p:nvPr/>
        </p:nvSpPr>
        <p:spPr>
          <a:xfrm>
            <a:off x="384180" y="52512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아이디어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BCC92B-9292-FB5C-C7C3-8962A346A86A}"/>
              </a:ext>
            </a:extLst>
          </p:cNvPr>
          <p:cNvSpPr/>
          <p:nvPr/>
        </p:nvSpPr>
        <p:spPr>
          <a:xfrm>
            <a:off x="878541" y="1137794"/>
            <a:ext cx="10416988" cy="5361617"/>
          </a:xfrm>
          <a:prstGeom prst="roundRect">
            <a:avLst/>
          </a:prstGeom>
          <a:noFill/>
          <a:ln w="57150">
            <a:solidFill>
              <a:srgbClr val="A75E6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396D8B-9D6B-6410-FCC4-23E528336EC7}"/>
              </a:ext>
            </a:extLst>
          </p:cNvPr>
          <p:cNvSpPr txBox="1"/>
          <p:nvPr/>
        </p:nvSpPr>
        <p:spPr>
          <a:xfrm>
            <a:off x="1984992" y="2387441"/>
            <a:ext cx="940674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28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취준생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씨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국내여행은 생각 해 본적 없다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여름에 부모님 따라서 소백산을 등산 한 이후로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국내 지방 여행에 대해 안 좋은 기억이 있다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28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 공무원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씨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지방 소멸은 현실화가 되어가고 있다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두번째로 큰 동네의 초등학교가 폐교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되었다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또한 지역축제 외부 방문객도 줄어들고 있음을 직접 느끼고 있다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  <a:p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56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 직장인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C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씨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국내 자연 여행을 많이 좋아하지만 철이 아니라는 이유로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아쉬웠던 경험이 많다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</a:p>
          <a:p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57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세 직장인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D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씨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모임에 나가면 말이 통하지 않는다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나만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다른 곳을 여행하고 와서 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모임에서 소외감을 이따금씩 느낀다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매번 관광지를 물어보는 것도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민망해서 늘 어려움을 겪는다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</a:t>
            </a:r>
          </a:p>
        </p:txBody>
      </p:sp>
      <p:pic>
        <p:nvPicPr>
          <p:cNvPr id="10" name="그래픽 9" descr="여성 프로필 단색으로 채워진">
            <a:extLst>
              <a:ext uri="{FF2B5EF4-FFF2-40B4-BE49-F238E27FC236}">
                <a16:creationId xmlns:a16="http://schemas.microsoft.com/office/drawing/2014/main" id="{8C4E9530-7641-C66B-D65A-DBAF3D151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6384" y="4542250"/>
            <a:ext cx="794067" cy="794067"/>
          </a:xfrm>
          <a:prstGeom prst="rect">
            <a:avLst/>
          </a:prstGeom>
        </p:spPr>
      </p:pic>
      <p:pic>
        <p:nvPicPr>
          <p:cNvPr id="12" name="그래픽 11" descr="남성 사무직 근로자 단색으로 채워진">
            <a:extLst>
              <a:ext uri="{FF2B5EF4-FFF2-40B4-BE49-F238E27FC236}">
                <a16:creationId xmlns:a16="http://schemas.microsoft.com/office/drawing/2014/main" id="{54E4B96D-F471-7466-500A-73D86462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84" y="3062573"/>
            <a:ext cx="794067" cy="794067"/>
          </a:xfrm>
          <a:prstGeom prst="rect">
            <a:avLst/>
          </a:prstGeom>
        </p:spPr>
      </p:pic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231B84A2-A7B3-BE94-E26F-B45EA2EA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3196" y="3795427"/>
            <a:ext cx="794067" cy="794067"/>
          </a:xfrm>
          <a:prstGeom prst="rect">
            <a:avLst/>
          </a:prstGeom>
        </p:spPr>
      </p:pic>
      <p:pic>
        <p:nvPicPr>
          <p:cNvPr id="18" name="그래픽 17" descr="여성 사무직 근로자 단색으로 채워진">
            <a:extLst>
              <a:ext uri="{FF2B5EF4-FFF2-40B4-BE49-F238E27FC236}">
                <a16:creationId xmlns:a16="http://schemas.microsoft.com/office/drawing/2014/main" id="{1DDB14DD-F50C-AB33-53F7-FA5B5045E3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3196" y="2268506"/>
            <a:ext cx="794067" cy="7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5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028A23-C554-DBEE-558D-7982E579B6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75E66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80628-EAAA-954B-3D6A-44F1022AE79F}"/>
              </a:ext>
            </a:extLst>
          </p:cNvPr>
          <p:cNvSpPr txBox="1"/>
          <p:nvPr/>
        </p:nvSpPr>
        <p:spPr>
          <a:xfrm>
            <a:off x="3730609" y="3105834"/>
            <a:ext cx="473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방문객 수를 기준으로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계절별 관광지를 추천하여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지역 관광 활성화를 이끌고 싶습니다</a:t>
            </a:r>
            <a:r>
              <a:rPr lang="en-US" altLang="ko-KR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DEE489-C5B6-E0DA-CB45-1761119B9AB2}"/>
              </a:ext>
            </a:extLst>
          </p:cNvPr>
          <p:cNvSpPr txBox="1"/>
          <p:nvPr/>
        </p:nvSpPr>
        <p:spPr>
          <a:xfrm>
            <a:off x="5823329" y="2228670"/>
            <a:ext cx="545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HS봄바람체 2.0" panose="00000503030000020004" pitchFamily="2" charset="-127"/>
                <a:ea typeface="HS봄바람체 2.0" panose="00000503030000020004" pitchFamily="2" charset="-127"/>
              </a:rPr>
              <a:t>“</a:t>
            </a:r>
            <a:endParaRPr lang="ko-KR" altLang="en-US" sz="7200" dirty="0">
              <a:solidFill>
                <a:schemeClr val="bg1"/>
              </a:solidFill>
              <a:latin typeface="HS봄바람체 2.0" panose="00000503030000020004" pitchFamily="2" charset="-127"/>
              <a:ea typeface="HS봄바람체 2.0" panose="0000050303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4547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CE6F-4804-9E32-FB47-FE46F4E45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37852143-D435-D410-5F5B-95DEB67F6BC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BFD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F37E53-9911-7724-D997-66F9609D6E3E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0D8A74-0CB7-39DF-AD81-0EDA52C869F7}"/>
              </a:ext>
            </a:extLst>
          </p:cNvPr>
          <p:cNvSpPr txBox="1"/>
          <p:nvPr/>
        </p:nvSpPr>
        <p:spPr>
          <a:xfrm>
            <a:off x="35378" y="2551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EB144-BA10-661A-9FAD-3AA5EF5CF113}"/>
              </a:ext>
            </a:extLst>
          </p:cNvPr>
          <p:cNvSpPr txBox="1"/>
          <p:nvPr/>
        </p:nvSpPr>
        <p:spPr>
          <a:xfrm>
            <a:off x="291207" y="58069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동적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5E8947-3722-37BD-5119-CA14151DD9FF}"/>
              </a:ext>
            </a:extLst>
          </p:cNvPr>
          <p:cNvSpPr txBox="1"/>
          <p:nvPr/>
        </p:nvSpPr>
        <p:spPr>
          <a:xfrm>
            <a:off x="5327200" y="5273997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지역별 지도 그리기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folium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B18A46-3073-0BC2-6A24-CF30FDA8029C}"/>
              </a:ext>
            </a:extLst>
          </p:cNvPr>
          <p:cNvSpPr txBox="1"/>
          <p:nvPr/>
        </p:nvSpPr>
        <p:spPr>
          <a:xfrm>
            <a:off x="749611" y="5273997"/>
            <a:ext cx="247702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동적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주소 가져오기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Selenium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webdriver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webdriver.common.by import By</a:t>
            </a: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bs4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BeautifulSoup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Kakao map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API</a:t>
            </a:r>
          </a:p>
          <a:p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534551E1-E21F-A700-54A9-38739377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1" y="1440388"/>
            <a:ext cx="3908144" cy="3693459"/>
          </a:xfrm>
          <a:prstGeom prst="rect">
            <a:avLst/>
          </a:prstGeom>
        </p:spPr>
      </p:pic>
      <p:pic>
        <p:nvPicPr>
          <p:cNvPr id="12" name="그림 1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B9290F5D-AA21-61A8-70C9-086189D73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90" y="1180412"/>
            <a:ext cx="3553861" cy="3953435"/>
          </a:xfrm>
          <a:prstGeom prst="rect">
            <a:avLst/>
          </a:prstGeom>
        </p:spPr>
      </p:pic>
      <p:pic>
        <p:nvPicPr>
          <p:cNvPr id="15" name="그림 14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96D1B74-22A0-3511-1B71-0F8A0F9E4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66" y="2024367"/>
            <a:ext cx="3997902" cy="31094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AF28DD-033F-39E1-98F9-F3430C1F8DD3}"/>
              </a:ext>
            </a:extLst>
          </p:cNvPr>
          <p:cNvSpPr txBox="1"/>
          <p:nvPr/>
        </p:nvSpPr>
        <p:spPr>
          <a:xfrm>
            <a:off x="8965364" y="5273997"/>
            <a:ext cx="1994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좌표 가져오는 함수 만들기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json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requests</a:t>
            </a:r>
          </a:p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- Kakao map 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584DE-BA84-C043-3C38-72EC741D7F7E}"/>
              </a:ext>
            </a:extLst>
          </p:cNvPr>
          <p:cNvSpPr txBox="1"/>
          <p:nvPr/>
        </p:nvSpPr>
        <p:spPr>
          <a:xfrm>
            <a:off x="1730073" y="378099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지역별 지도 생성 및 마커 표시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74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673D7-1BE8-E620-EDF6-679C8CBF1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B8C8685-6E5F-B475-E20F-CD5731CF134D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730A7E-81EC-8584-5B67-375BAF0FB81E}"/>
              </a:ext>
            </a:extLst>
          </p:cNvPr>
          <p:cNvSpPr txBox="1"/>
          <p:nvPr/>
        </p:nvSpPr>
        <p:spPr>
          <a:xfrm>
            <a:off x="35378" y="2551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ADC4E-7673-E9E6-9A3A-3A06169C2256}"/>
              </a:ext>
            </a:extLst>
          </p:cNvPr>
          <p:cNvSpPr txBox="1"/>
          <p:nvPr/>
        </p:nvSpPr>
        <p:spPr>
          <a:xfrm>
            <a:off x="291207" y="55686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활용 데이터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D228C7-B785-A77C-1D06-6714C2E57B46}"/>
              </a:ext>
            </a:extLst>
          </p:cNvPr>
          <p:cNvSpPr/>
          <p:nvPr/>
        </p:nvSpPr>
        <p:spPr>
          <a:xfrm>
            <a:off x="736600" y="1036320"/>
            <a:ext cx="10678160" cy="5465221"/>
          </a:xfrm>
          <a:prstGeom prst="roundRect">
            <a:avLst/>
          </a:prstGeom>
          <a:noFill/>
          <a:ln w="50800">
            <a:solidFill>
              <a:srgbClr val="A75E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70D01B-C827-F0D8-E6C3-CCC70F534E49}"/>
              </a:ext>
            </a:extLst>
          </p:cNvPr>
          <p:cNvSpPr txBox="1"/>
          <p:nvPr/>
        </p:nvSpPr>
        <p:spPr>
          <a:xfrm>
            <a:off x="2535644" y="1356542"/>
            <a:ext cx="735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KOSIS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국가통계포털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 -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주제별 통계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&gt; </a:t>
            </a:r>
            <a:r>
              <a:rPr lang="ko-KR" altLang="en-US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주요관광지점입장객통계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2022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년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.xlsx</a:t>
            </a:r>
            <a:endParaRPr lang="ko-KR" altLang="en-US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F6A03A-111F-5662-1D43-96A5B084A4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3056" r="494"/>
          <a:stretch/>
        </p:blipFill>
        <p:spPr>
          <a:xfrm>
            <a:off x="1424938" y="1796324"/>
            <a:ext cx="9575801" cy="91608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2CF16DC-50BE-A2E8-9279-C44D677115E0}"/>
              </a:ext>
            </a:extLst>
          </p:cNvPr>
          <p:cNvCxnSpPr/>
          <p:nvPr/>
        </p:nvCxnSpPr>
        <p:spPr>
          <a:xfrm>
            <a:off x="6212838" y="2897710"/>
            <a:ext cx="0" cy="614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C565B6-96AE-EB08-8CC2-90FFCE8D3176}"/>
              </a:ext>
            </a:extLst>
          </p:cNvPr>
          <p:cNvSpPr txBox="1"/>
          <p:nvPr/>
        </p:nvSpPr>
        <p:spPr>
          <a:xfrm>
            <a:off x="3731228" y="5498514"/>
            <a:ext cx="496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사용 목적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계절별 상위 관광지 분석 및 그래프 표현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총 레코드 수 </a:t>
            </a:r>
            <a:r>
              <a:rPr lang="en-US" altLang="ko-KR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: 2285</a:t>
            </a:r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개</a:t>
            </a:r>
            <a:endParaRPr lang="en-US" altLang="ko-KR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7" name="그림 16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EF593B80-C330-93B6-1DBF-7745BB9E3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42" y="3697691"/>
            <a:ext cx="9434391" cy="147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9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F7C4E-0278-B376-D928-F6758C7FF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7664BB1B-7085-1B5F-5EBA-C45877F2A5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BFD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9002EF-6338-2B46-0B40-4E9F7B1AA55D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E549-D659-5628-7DF7-4766896F0308}"/>
              </a:ext>
            </a:extLst>
          </p:cNvPr>
          <p:cNvSpPr txBox="1"/>
          <p:nvPr/>
        </p:nvSpPr>
        <p:spPr>
          <a:xfrm>
            <a:off x="35378" y="2551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C6BF8-14CA-2DAE-243B-93E50279BD7D}"/>
              </a:ext>
            </a:extLst>
          </p:cNvPr>
          <p:cNvSpPr txBox="1"/>
          <p:nvPr/>
        </p:nvSpPr>
        <p:spPr>
          <a:xfrm>
            <a:off x="343155" y="562765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Xlsx</a:t>
            </a:r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파일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17BCC5-E06D-DA41-1E8B-83E224244907}"/>
              </a:ext>
            </a:extLst>
          </p:cNvPr>
          <p:cNvSpPr txBox="1"/>
          <p:nvPr/>
        </p:nvSpPr>
        <p:spPr>
          <a:xfrm>
            <a:off x="1730073" y="37809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파이차트 생성</a:t>
            </a:r>
            <a:endParaRPr lang="ko-KR" altLang="en-US" dirty="0"/>
          </a:p>
        </p:txBody>
      </p:sp>
      <p:pic>
        <p:nvPicPr>
          <p:cNvPr id="28" name="그림 2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69B9C61-E7AA-D50F-2A61-CA4ADE2A2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6"/>
          <a:stretch/>
        </p:blipFill>
        <p:spPr>
          <a:xfrm>
            <a:off x="731224" y="1048166"/>
            <a:ext cx="4505325" cy="5080511"/>
          </a:xfrm>
          <a:prstGeom prst="rect">
            <a:avLst/>
          </a:prstGeom>
        </p:spPr>
      </p:pic>
      <p:pic>
        <p:nvPicPr>
          <p:cNvPr id="26" name="그림 2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6628E9B9-0F98-54EA-8775-56EFD8AE40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468"/>
          <a:stretch/>
        </p:blipFill>
        <p:spPr>
          <a:xfrm>
            <a:off x="5458549" y="1264558"/>
            <a:ext cx="6160796" cy="486411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19132C-435D-1C41-0888-CB963390CCCE}"/>
              </a:ext>
            </a:extLst>
          </p:cNvPr>
          <p:cNvSpPr txBox="1"/>
          <p:nvPr/>
        </p:nvSpPr>
        <p:spPr>
          <a:xfrm>
            <a:off x="605318" y="6167802"/>
            <a:ext cx="4757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1.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파이차트 그리는 것에 필요한 기본 데이터 정리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  <a:p>
            <a:pPr algn="ctr"/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및 라이브러리 </a:t>
            </a:r>
            <a:r>
              <a:rPr lang="en-US" altLang="ko-KR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importMatplotlib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</a:t>
            </a:r>
            <a:r>
              <a:rPr lang="en-US" altLang="ko-KR" sz="14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Matplotlib.pyplot</a:t>
            </a:r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Seaborn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BC3092-FB65-ED43-295F-D503125D2275}"/>
              </a:ext>
            </a:extLst>
          </p:cNvPr>
          <p:cNvSpPr txBox="1"/>
          <p:nvPr/>
        </p:nvSpPr>
        <p:spPr>
          <a:xfrm>
            <a:off x="7911211" y="6185907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4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파이차트 작성</a:t>
            </a:r>
            <a:endParaRPr lang="en-US" altLang="ko-KR" sz="14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264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5CD09-8895-C1E6-C3C5-095A5CECB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F37F98-5A60-007A-1212-EC744D786B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FBFD8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565D09-EE10-9C44-0D66-FC9CD5C8467B}"/>
              </a:ext>
            </a:extLst>
          </p:cNvPr>
          <p:cNvSpPr/>
          <p:nvPr/>
        </p:nvSpPr>
        <p:spPr>
          <a:xfrm>
            <a:off x="0" y="251012"/>
            <a:ext cx="1748118" cy="644407"/>
          </a:xfrm>
          <a:prstGeom prst="rect">
            <a:avLst/>
          </a:prstGeom>
          <a:solidFill>
            <a:srgbClr val="AFBF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DD08D8-0BD6-74E6-F5A5-7B7A1C31C790}"/>
              </a:ext>
            </a:extLst>
          </p:cNvPr>
          <p:cNvSpPr txBox="1"/>
          <p:nvPr/>
        </p:nvSpPr>
        <p:spPr>
          <a:xfrm>
            <a:off x="35378" y="255132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Data</a:t>
            </a:r>
            <a:r>
              <a:rPr lang="ko-KR" altLang="en-US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en-US" altLang="ko-KR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64363B-B099-F6F6-2FC3-3F0F041D833F}"/>
              </a:ext>
            </a:extLst>
          </p:cNvPr>
          <p:cNvSpPr txBox="1"/>
          <p:nvPr/>
        </p:nvSpPr>
        <p:spPr>
          <a:xfrm>
            <a:off x="291207" y="58069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동적 </a:t>
            </a:r>
            <a:r>
              <a:rPr lang="ko-KR" altLang="en-US" sz="16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크롤링</a:t>
            </a:r>
            <a:endParaRPr lang="ko-KR" altLang="en-US" sz="16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650904-21B7-12F6-F403-D865102A1A15}"/>
              </a:ext>
            </a:extLst>
          </p:cNvPr>
          <p:cNvSpPr txBox="1"/>
          <p:nvPr/>
        </p:nvSpPr>
        <p:spPr>
          <a:xfrm>
            <a:off x="1730073" y="37809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워드 클라우드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284A433C-8D48-0E09-2658-C85AF9543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693" y="1095704"/>
            <a:ext cx="5019675" cy="2028825"/>
          </a:xfrm>
          <a:prstGeom prst="rect">
            <a:avLst/>
          </a:prstGeom>
        </p:spPr>
      </p:pic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DE8B797-777D-BB53-63C0-72D8CEDBF3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7"/>
          <a:stretch/>
        </p:blipFill>
        <p:spPr>
          <a:xfrm>
            <a:off x="723430" y="4323287"/>
            <a:ext cx="5466754" cy="1914953"/>
          </a:xfrm>
          <a:prstGeom prst="rect">
            <a:avLst/>
          </a:prstGeom>
        </p:spPr>
      </p:pic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642B65-333D-DA74-4CF9-67A6EDB8D7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4"/>
          <a:stretch/>
        </p:blipFill>
        <p:spPr>
          <a:xfrm>
            <a:off x="717632" y="1095704"/>
            <a:ext cx="5472551" cy="2919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FC051-0D79-B49D-83CF-FFBC5762CD61}"/>
              </a:ext>
            </a:extLst>
          </p:cNvPr>
          <p:cNvSpPr txBox="1"/>
          <p:nvPr/>
        </p:nvSpPr>
        <p:spPr>
          <a:xfrm>
            <a:off x="1868052" y="4046288"/>
            <a:ext cx="3090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Naver_api_code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–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os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, sys, 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Urllib.request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D9FC014-9CD0-652C-A870-A8B5F9F6F9F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21"/>
          <a:stretch/>
        </p:blipFill>
        <p:spPr>
          <a:xfrm>
            <a:off x="6454694" y="3469640"/>
            <a:ext cx="5019674" cy="2768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A222F76-3B79-198A-0F15-8DFB1EC415A5}"/>
              </a:ext>
            </a:extLst>
          </p:cNvPr>
          <p:cNvSpPr txBox="1"/>
          <p:nvPr/>
        </p:nvSpPr>
        <p:spPr>
          <a:xfrm>
            <a:off x="2555420" y="6238240"/>
            <a:ext cx="171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2.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불용어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제거 함수 작성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DA9ED-74EA-F259-00A2-FFC10FE7C256}"/>
              </a:ext>
            </a:extLst>
          </p:cNvPr>
          <p:cNvSpPr txBox="1"/>
          <p:nvPr/>
        </p:nvSpPr>
        <p:spPr>
          <a:xfrm>
            <a:off x="7236877" y="3111361"/>
            <a:ext cx="3455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3. 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품사 및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불용어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걸러내기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-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konlpy.tag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import </a:t>
            </a:r>
            <a:r>
              <a:rPr lang="en-US" altLang="ko-KR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Okt</a:t>
            </a:r>
            <a:endParaRPr lang="en-US" altLang="ko-KR" sz="1200" dirty="0">
              <a:latin typeface="나눔스퀘어OTF Light" panose="020B0600000101010101" pitchFamily="34" charset="-127"/>
              <a:ea typeface="나눔스퀘어OTF Light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3857C8-967F-A9AE-DFD3-DFD9C23017E8}"/>
              </a:ext>
            </a:extLst>
          </p:cNvPr>
          <p:cNvSpPr txBox="1"/>
          <p:nvPr/>
        </p:nvSpPr>
        <p:spPr>
          <a:xfrm>
            <a:off x="7569756" y="6238239"/>
            <a:ext cx="27895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4. </a:t>
            </a:r>
            <a:r>
              <a:rPr lang="ko-KR" altLang="en-US" sz="1200" dirty="0" err="1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워드클라우드</a:t>
            </a:r>
            <a:r>
              <a:rPr lang="ko-KR" altLang="en-US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작성</a:t>
            </a:r>
            <a:r>
              <a:rPr lang="en-US" altLang="ko-KR" sz="1200" dirty="0">
                <a:latin typeface="나눔스퀘어OTF Light" panose="020B0600000101010101" pitchFamily="34" charset="-127"/>
                <a:ea typeface="나눔스퀘어OTF Light" panose="020B0600000101010101" pitchFamily="34" charset="-127"/>
              </a:rPr>
              <a:t> - PIL import Image</a:t>
            </a:r>
          </a:p>
        </p:txBody>
      </p:sp>
    </p:spTree>
    <p:extLst>
      <p:ext uri="{BB962C8B-B14F-4D97-AF65-F5344CB8AC3E}">
        <p14:creationId xmlns:p14="http://schemas.microsoft.com/office/powerpoint/2010/main" val="784301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0800">
          <a:solidFill>
            <a:srgbClr val="A75E66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1722</Words>
  <Application>Microsoft Office PowerPoint</Application>
  <PresentationFormat>와이드스크린</PresentationFormat>
  <Paragraphs>379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1" baseType="lpstr">
      <vt:lpstr>HS봄바람체 2.0</vt:lpstr>
      <vt:lpstr>나눔스퀘어 ExtraBold</vt:lpstr>
      <vt:lpstr>KoPubWorld돋움체 Bold</vt:lpstr>
      <vt:lpstr>나눔스퀘어_ac Bold</vt:lpstr>
      <vt:lpstr>나눔스퀘어OTF ExtraBold</vt:lpstr>
      <vt:lpstr>나눔스퀘어OTF Light</vt:lpstr>
      <vt:lpstr>맑은 고딕</vt:lpstr>
      <vt:lpstr>함초롬바탕</vt:lpstr>
      <vt:lpstr>Arial</vt:lpstr>
      <vt:lpstr>DX경필명조B</vt:lpstr>
      <vt:lpstr>SKTTmap500</vt:lpstr>
      <vt:lpstr>Vladimir Script</vt:lpstr>
      <vt:lpstr>SKTTmap300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asiae</dc:creator>
  <cp:lastModifiedBy>연주 배</cp:lastModifiedBy>
  <cp:revision>62</cp:revision>
  <dcterms:created xsi:type="dcterms:W3CDTF">2024-02-03T10:12:23Z</dcterms:created>
  <dcterms:modified xsi:type="dcterms:W3CDTF">2024-02-06T01:50:13Z</dcterms:modified>
</cp:coreProperties>
</file>